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1" r:id="rId14"/>
    <p:sldId id="282" r:id="rId15"/>
    <p:sldId id="284" r:id="rId16"/>
    <p:sldId id="283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hHC4lyzuwHxFAep3Iusybb77M0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620" autoAdjust="0"/>
  </p:normalViewPr>
  <p:slideViewPr>
    <p:cSldViewPr snapToGrid="0">
      <p:cViewPr varScale="1">
        <p:scale>
          <a:sx n="47" d="100"/>
          <a:sy n="47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c6fdb4bd0_0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0c6fdb4bd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c98556452_0_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10c9855645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c98556452_0_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10c9855645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프론트 엔드에서는 개발에 앞서 카카오 오븐을 활용하여 스토리 보드를 제작하고 웹페이지의 전체적인 흐름을 잡고자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홈페이지를 포함하여 총 </a:t>
            </a:r>
            <a:r>
              <a:rPr lang="en-US" altLang="ko-KR" dirty="0"/>
              <a:t>4</a:t>
            </a:r>
            <a:r>
              <a:rPr lang="ko-KR" altLang="en-US" dirty="0"/>
              <a:t>개의 페이지를 구상했으며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 번째 페이지에는 재범률 데이터를 표시하였습니다</a:t>
            </a:r>
            <a:r>
              <a:rPr lang="en-US" altLang="ko-KR" dirty="0"/>
              <a:t>. </a:t>
            </a:r>
            <a:r>
              <a:rPr lang="ko-KR" altLang="en-US" dirty="0"/>
              <a:t>강력범죄의 이</a:t>
            </a:r>
            <a:r>
              <a:rPr lang="en-US" altLang="ko-KR" dirty="0"/>
              <a:t>,</a:t>
            </a:r>
            <a:r>
              <a:rPr lang="ko-KR" altLang="en-US" dirty="0"/>
              <a:t>동종간</a:t>
            </a:r>
            <a:r>
              <a:rPr lang="en-US" altLang="ko-KR" dirty="0"/>
              <a:t> </a:t>
            </a:r>
            <a:r>
              <a:rPr lang="ko-KR" altLang="en-US" dirty="0"/>
              <a:t>재범률이 높은 만큼 범죄 예방의 중요성을 제시하고</a:t>
            </a:r>
            <a:r>
              <a:rPr lang="en-US" altLang="ko-KR" dirty="0"/>
              <a:t>, </a:t>
            </a:r>
            <a:r>
              <a:rPr lang="ko-KR" altLang="en-US" dirty="0"/>
              <a:t>팀프로젝트의 필요성을 상기시키고자 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이어서 </a:t>
            </a:r>
            <a:r>
              <a:rPr lang="en-US" altLang="ko-KR" dirty="0"/>
              <a:t>5</a:t>
            </a:r>
            <a:r>
              <a:rPr lang="ko-KR" altLang="en-US" dirty="0"/>
              <a:t>개년 동안의 범죄율을 제시하여 부산시의 전체적인 범죄 발생 현황과 </a:t>
            </a:r>
            <a:r>
              <a:rPr lang="en-US" altLang="ko-KR" dirty="0"/>
              <a:t>5</a:t>
            </a:r>
            <a:r>
              <a:rPr lang="ko-KR" altLang="en-US" dirty="0"/>
              <a:t>개년 동안의 </a:t>
            </a:r>
            <a:r>
              <a:rPr lang="ko-KR" altLang="en-US" dirty="0" err="1"/>
              <a:t>범죄율</a:t>
            </a:r>
            <a:r>
              <a:rPr lang="ko-KR" altLang="en-US" dirty="0"/>
              <a:t> 양상에 대해 파악할 수 있도록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마지막으로는 부산시의 </a:t>
            </a:r>
            <a:r>
              <a:rPr lang="en-US" altLang="ko-KR" dirty="0"/>
              <a:t>CCTV</a:t>
            </a:r>
            <a:r>
              <a:rPr lang="ko-KR" altLang="en-US" dirty="0"/>
              <a:t>위치와 개수를 표시하여 </a:t>
            </a:r>
            <a:r>
              <a:rPr lang="en-US" altLang="ko-KR" dirty="0"/>
              <a:t>CCTV</a:t>
            </a:r>
            <a:r>
              <a:rPr lang="ko-KR" altLang="en-US" dirty="0"/>
              <a:t> 현황을 보여주고자 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81" name="Google Shape;48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589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실제 웹 페이지를 구성하는 과정에서 개선방향 페이지를 추가하였습니다</a:t>
            </a:r>
            <a:r>
              <a:rPr lang="en-US" altLang="ko-KR" dirty="0"/>
              <a:t>.</a:t>
            </a:r>
            <a:r>
              <a:rPr lang="ko-KR" altLang="en-US" dirty="0"/>
              <a:t> 범죄예방 환경설계 </a:t>
            </a:r>
            <a:r>
              <a:rPr lang="en-US" altLang="ko-KR" dirty="0"/>
              <a:t>CPTED</a:t>
            </a:r>
            <a:r>
              <a:rPr lang="ko-KR" altLang="en-US" dirty="0"/>
              <a:t>에 대한 개념과 범죄 예방에 유효한 효과를 달성한 선례에 대한 기사를 추가하여</a:t>
            </a:r>
            <a:r>
              <a:rPr lang="en-US" altLang="ko-KR" dirty="0"/>
              <a:t>,</a:t>
            </a:r>
            <a:r>
              <a:rPr lang="ko-KR" altLang="en-US" dirty="0"/>
              <a:t> 현황 뿐만 아니라</a:t>
            </a:r>
            <a:r>
              <a:rPr lang="en-US" altLang="ko-KR" dirty="0"/>
              <a:t> </a:t>
            </a:r>
            <a:r>
              <a:rPr lang="ko-KR" altLang="en-US" dirty="0"/>
              <a:t>향후 범죄 예방 방안의 방향을 제시하고자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각 </a:t>
            </a:r>
            <a:r>
              <a:rPr lang="ko-KR" altLang="en-US" dirty="0" err="1"/>
              <a:t>구군별</a:t>
            </a:r>
            <a:r>
              <a:rPr lang="ko-KR" altLang="en-US" dirty="0"/>
              <a:t> 위험도에 대한 데이터를 추가하여 이러한 예방 방안 적용에 있어 지역의 우선도를 고려할 수 있도록 가이드라인을 제공하고자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저희가 사용했던 데이터들을 시각화한 후</a:t>
            </a:r>
            <a:r>
              <a:rPr lang="en-US" altLang="ko-KR" dirty="0"/>
              <a:t>, </a:t>
            </a:r>
            <a:r>
              <a:rPr lang="ko-KR" altLang="en-US" dirty="0"/>
              <a:t>웹페이지에 표시하여 사용자가 직접 데이터들을 확인할 수 있도록 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81" name="Google Shape;48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9713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952500" y="1371600"/>
            <a:ext cx="12192000" cy="6858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저희는 이번 프로젝트에서 부트스트랩을 사용하였습니다</a:t>
            </a:r>
            <a:r>
              <a:rPr lang="en-US" altLang="ko-KR" dirty="0"/>
              <a:t>. </a:t>
            </a:r>
            <a:r>
              <a:rPr lang="ko-KR" altLang="en-US" dirty="0"/>
              <a:t>우선 시간대비 효율적으로 웹 개발을 할 수 있고</a:t>
            </a:r>
            <a:r>
              <a:rPr lang="en-US" altLang="ko-KR" dirty="0"/>
              <a:t>, </a:t>
            </a:r>
            <a:r>
              <a:rPr lang="ko-KR" altLang="en-US" dirty="0"/>
              <a:t>저희가 하나부터 열까지 구현하기엔 기술의 한계가 있었기에 부트스트랩을 사용하게 되었습니다</a:t>
            </a:r>
            <a:r>
              <a:rPr lang="en-US" altLang="ko-KR" dirty="0"/>
              <a:t>. bootstrap themes</a:t>
            </a:r>
            <a:r>
              <a:rPr lang="ko-KR" altLang="en-US" dirty="0"/>
              <a:t>라는 사이트를 이용해 템플릿을 다운받아 웹 페이지를 제작하였습니다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1295410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총 </a:t>
            </a:r>
            <a:r>
              <a:rPr lang="en-US" altLang="ko-KR" dirty="0"/>
              <a:t>6</a:t>
            </a:r>
            <a:r>
              <a:rPr lang="ko-KR" altLang="en-US" dirty="0"/>
              <a:t>페이지를 제작했으며 각 페이지의 구성과 코드에 대해 설명 드리겠습니다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81" name="Google Shape;48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55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f45852b9e_0_3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10f45852b9e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c98556452_0_8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10c9855645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c98556452_0_9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10c9855645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c98556452_0_10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10c9855645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c98556452_0_11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0c9855645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c98556452_0_12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개선방향 페이지입니다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페이지에 삽입할 아이콘을 </a:t>
            </a:r>
            <a:r>
              <a:rPr lang="ko-KR" altLang="en-US" dirty="0" err="1"/>
              <a:t>피피티로</a:t>
            </a:r>
            <a:r>
              <a:rPr lang="ko-KR" altLang="en-US" dirty="0"/>
              <a:t> 제작한 후에</a:t>
            </a:r>
            <a:r>
              <a:rPr lang="en-US" altLang="ko-KR" dirty="0"/>
              <a:t>, </a:t>
            </a:r>
            <a:r>
              <a:rPr lang="ko-KR" altLang="en-US" dirty="0"/>
              <a:t>그리드를 나누어서 스크랩한 관련기사와 함께 웹페이제 표시할 수 있도록 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g10c9855645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c98556452_0_1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시각화 데이터는 한번에 볼 수 있도록 한페이지에 전체 데이터를 표시하는 동시에</a:t>
            </a:r>
            <a:r>
              <a:rPr lang="en-US" altLang="ko-KR" dirty="0"/>
              <a:t>, </a:t>
            </a:r>
            <a:r>
              <a:rPr lang="ko-KR" altLang="en-US" dirty="0"/>
              <a:t>데이터 필터 태그를 이용해서 웹페이지에서 바그래프</a:t>
            </a:r>
            <a:r>
              <a:rPr lang="en-US" altLang="ko-KR" dirty="0"/>
              <a:t>, </a:t>
            </a:r>
            <a:r>
              <a:rPr lang="ko-KR" altLang="en-US" dirty="0"/>
              <a:t>파이 그래프</a:t>
            </a:r>
            <a:r>
              <a:rPr lang="en-US" altLang="ko-KR" dirty="0"/>
              <a:t>, </a:t>
            </a:r>
            <a:r>
              <a:rPr lang="ko-KR" altLang="en-US" dirty="0" err="1"/>
              <a:t>히트맵그래프</a:t>
            </a:r>
            <a:r>
              <a:rPr lang="en-US" altLang="ko-KR" dirty="0"/>
              <a:t>, </a:t>
            </a:r>
            <a:r>
              <a:rPr lang="ko-KR" altLang="en-US" dirty="0" err="1"/>
              <a:t>스캐터</a:t>
            </a:r>
            <a:r>
              <a:rPr lang="ko-KR" altLang="en-US" dirty="0"/>
              <a:t> 그래프를 분류하여 볼 수 있도록 했습니다</a:t>
            </a:r>
            <a:endParaRPr dirty="0"/>
          </a:p>
        </p:txBody>
      </p:sp>
      <p:sp>
        <p:nvSpPr>
          <p:cNvPr id="536" name="Google Shape;536;g10c9855645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08714531b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구별 위험도 순위입니다</a:t>
            </a:r>
            <a:r>
              <a:rPr lang="en-US" altLang="ko-KR" dirty="0"/>
              <a:t>. </a:t>
            </a:r>
            <a:r>
              <a:rPr lang="ko-KR" altLang="en-US" dirty="0"/>
              <a:t>엑셀에서 산정한 </a:t>
            </a:r>
            <a:r>
              <a:rPr lang="ko-KR" altLang="en-US" dirty="0" err="1"/>
              <a:t>구군별</a:t>
            </a:r>
            <a:r>
              <a:rPr lang="ko-KR" altLang="en-US" dirty="0"/>
              <a:t> 위험도 데이터를 두가지로 </a:t>
            </a:r>
            <a:r>
              <a:rPr lang="ko-KR" altLang="en-US" dirty="0" err="1"/>
              <a:t>시각화하였습니다</a:t>
            </a:r>
            <a:r>
              <a:rPr lang="en-US" altLang="ko-KR" dirty="0"/>
              <a:t>. </a:t>
            </a:r>
            <a:r>
              <a:rPr lang="ko-KR" altLang="en-US" dirty="0"/>
              <a:t>먼저 테이블 태그를 활용하여 각 </a:t>
            </a:r>
            <a:r>
              <a:rPr lang="ko-KR" altLang="en-US" dirty="0" err="1"/>
              <a:t>기준별</a:t>
            </a:r>
            <a:r>
              <a:rPr lang="ko-KR" altLang="en-US" dirty="0"/>
              <a:t> 전체 점수를 보여주는 테이블 그래프를 제작하였고</a:t>
            </a:r>
            <a:r>
              <a:rPr lang="en-US" altLang="ko-KR" dirty="0"/>
              <a:t>, </a:t>
            </a:r>
            <a:r>
              <a:rPr lang="ko-KR" altLang="en-US" dirty="0"/>
              <a:t>위험도 합계 점수는 막대 그래프를 활용해서 전체 위험도 순위를 표시하였습니다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 </a:t>
            </a:r>
            <a:r>
              <a:rPr lang="ko-KR" altLang="en-US" dirty="0" err="1"/>
              <a:t>윤진우님의</a:t>
            </a:r>
            <a:r>
              <a:rPr lang="ko-KR" altLang="en-US" dirty="0"/>
              <a:t> </a:t>
            </a:r>
            <a:r>
              <a:rPr lang="ko-KR" altLang="en-US" dirty="0" err="1"/>
              <a:t>백엔드</a:t>
            </a:r>
            <a:r>
              <a:rPr lang="ko-KR" altLang="en-US"/>
              <a:t> 발표가 이어지겠습니다</a:t>
            </a:r>
            <a:endParaRPr dirty="0"/>
          </a:p>
        </p:txBody>
      </p:sp>
      <p:sp>
        <p:nvSpPr>
          <p:cNvPr id="546" name="Google Shape;546;g110871453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f45852b9e_0_1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10f45852b9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0c98556452_0_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10c9855645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f45852b9e_0_35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0f45852b9e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f45852b9e_0_32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10f45852b9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f45852b9e_0_5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10f45852b9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f45852b9e_0_38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10f45852b9e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jpg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7" Type="http://schemas.openxmlformats.org/officeDocument/2006/relationships/image" Target="../media/image10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8741" y="-272320"/>
            <a:ext cx="20043196" cy="1127429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855046" y="1035750"/>
            <a:ext cx="13987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b="1">
                <a:solidFill>
                  <a:srgbClr val="FFFFFF"/>
                </a:solidFill>
              </a:rPr>
              <a:t>지역 특성에 따른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4842565" y="1259848"/>
            <a:ext cx="273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취업해버리조(1조)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52150" y="7495296"/>
            <a:ext cx="807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</a:rPr>
              <a:t>곽예영 · 남예지 </a:t>
            </a:r>
            <a:r>
              <a:rPr lang="en-US" sz="3000" b="1">
                <a:solidFill>
                  <a:schemeClr val="lt1"/>
                </a:solidFill>
              </a:rPr>
              <a:t>· 윤진우 · 이다빈 · 최재형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55048" y="2170100"/>
            <a:ext cx="139875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b="1">
                <a:solidFill>
                  <a:srgbClr val="FFFFFF"/>
                </a:solidFill>
              </a:rPr>
              <a:t>범죄율과 범죄율 감소 방안</a:t>
            </a:r>
            <a:endParaRPr sz="7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55297" y="8191677"/>
            <a:ext cx="80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</a:rPr>
              <a:t>프로젝트 기반 AI빅데이터 융합인재 양성 과정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c6fdb4bd0_0_8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c6fdb4bd0_0_8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데이터분석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10c6fdb4bd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700" y="2487275"/>
            <a:ext cx="6658025" cy="618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0c6fdb4bd0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600" y="2859925"/>
            <a:ext cx="7711625" cy="505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0c6fdb4bd0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1600" y="2487275"/>
            <a:ext cx="5471224" cy="6732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10c6fdb4bd0_0_8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c98556452_0_7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10c98556452_0_7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데이터분석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6" name="Google Shape;466;g10c98556452_0_7"/>
          <p:cNvGrpSpPr/>
          <p:nvPr/>
        </p:nvGrpSpPr>
        <p:grpSpPr>
          <a:xfrm>
            <a:off x="961900" y="3383125"/>
            <a:ext cx="3657600" cy="5089775"/>
            <a:chOff x="961900" y="3460683"/>
            <a:chExt cx="3657600" cy="5089775"/>
          </a:xfrm>
        </p:grpSpPr>
        <p:pic>
          <p:nvPicPr>
            <p:cNvPr id="467" name="Google Shape;467;g10c98556452_0_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1900" y="7302683"/>
              <a:ext cx="3657600" cy="124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g10c98556452_0_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1950" y="3460683"/>
              <a:ext cx="2857500" cy="2857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9" name="Google Shape;469;g10c98556452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025" y="2520313"/>
            <a:ext cx="10558177" cy="681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0c98556452_0_7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c98556452_0_21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10c98556452_0_21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데이터분석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g10c98556452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950" y="2510475"/>
            <a:ext cx="10917498" cy="739572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0c98556452_0_21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f45852b9e_0_3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10f45852b9e_0_395"/>
          <p:cNvSpPr txBox="1"/>
          <p:nvPr/>
        </p:nvSpPr>
        <p:spPr>
          <a:xfrm>
            <a:off x="961904" y="1820558"/>
            <a:ext cx="7890059" cy="47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888888"/>
                </a:solidFill>
              </a:rPr>
              <a:t>Frontend </a:t>
            </a:r>
            <a:endParaRPr lang="en-US" sz="18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97985BE-FE07-46DD-BDED-F80F2778BBF1}"/>
              </a:ext>
            </a:extLst>
          </p:cNvPr>
          <p:cNvGrpSpPr/>
          <p:nvPr/>
        </p:nvGrpSpPr>
        <p:grpSpPr>
          <a:xfrm>
            <a:off x="-24698" y="2828556"/>
            <a:ext cx="8970869" cy="2674261"/>
            <a:chOff x="-24698" y="2828556"/>
            <a:chExt cx="8970869" cy="26742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A98B9F-0C51-4EF1-80E5-09A77C4DE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4033" r="4033"/>
            <a:stretch/>
          </p:blipFill>
          <p:spPr>
            <a:xfrm>
              <a:off x="-24698" y="2828556"/>
              <a:ext cx="4881404" cy="2674261"/>
            </a:xfrm>
            <a:prstGeom prst="rect">
              <a:avLst/>
            </a:prstGeom>
          </p:spPr>
        </p:pic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3A5C87C2-A52D-4FEA-A219-9DE6DE46A2A4}"/>
                </a:ext>
              </a:extLst>
            </p:cNvPr>
            <p:cNvSpPr/>
            <p:nvPr/>
          </p:nvSpPr>
          <p:spPr>
            <a:xfrm>
              <a:off x="6220862" y="2828556"/>
              <a:ext cx="1266945" cy="539394"/>
            </a:xfrm>
            <a:prstGeom prst="fram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>
                  <a:solidFill>
                    <a:schemeClr val="tx1"/>
                  </a:solidFill>
                </a:rPr>
                <a:t>홈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FC1A87-7EF0-49D0-825D-4BE710394F2A}"/>
                </a:ext>
              </a:extLst>
            </p:cNvPr>
            <p:cNvSpPr txBox="1"/>
            <p:nvPr/>
          </p:nvSpPr>
          <p:spPr>
            <a:xfrm>
              <a:off x="5386542" y="3592286"/>
              <a:ext cx="3559629" cy="45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dirty="0"/>
                <a:t>- </a:t>
              </a:r>
              <a:r>
                <a:rPr lang="ko-KR" altLang="en-US" sz="1800" dirty="0"/>
                <a:t>프로젝트 주제 표시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F1ADC6-0D9B-4D14-A80D-A011D4646C7E}"/>
              </a:ext>
            </a:extLst>
          </p:cNvPr>
          <p:cNvGrpSpPr/>
          <p:nvPr/>
        </p:nvGrpSpPr>
        <p:grpSpPr>
          <a:xfrm>
            <a:off x="8851963" y="2828556"/>
            <a:ext cx="8774016" cy="2674261"/>
            <a:chOff x="8851963" y="2828556"/>
            <a:chExt cx="8774016" cy="267426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282ECEA-76F8-4817-83E5-BF3C8BF45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385"/>
            <a:stretch/>
          </p:blipFill>
          <p:spPr>
            <a:xfrm>
              <a:off x="8851963" y="2828556"/>
              <a:ext cx="4684551" cy="2674261"/>
            </a:xfrm>
            <a:prstGeom prst="rect">
              <a:avLst/>
            </a:prstGeom>
          </p:spPr>
        </p:pic>
        <p:sp>
          <p:nvSpPr>
            <p:cNvPr id="21" name="액자 20">
              <a:extLst>
                <a:ext uri="{FF2B5EF4-FFF2-40B4-BE49-F238E27FC236}">
                  <a16:creationId xmlns:a16="http://schemas.microsoft.com/office/drawing/2014/main" id="{4CFE7811-8200-473F-BA63-80AA33D206EF}"/>
                </a:ext>
              </a:extLst>
            </p:cNvPr>
            <p:cNvSpPr/>
            <p:nvPr/>
          </p:nvSpPr>
          <p:spPr>
            <a:xfrm>
              <a:off x="14738882" y="2828556"/>
              <a:ext cx="2214563" cy="539394"/>
            </a:xfrm>
            <a:prstGeom prst="fram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>
                  <a:solidFill>
                    <a:schemeClr val="tx1"/>
                  </a:solidFill>
                </a:rPr>
                <a:t>재범률 데이터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29C5E2-3745-445F-B8B8-67FCDB6041D4}"/>
                </a:ext>
              </a:extLst>
            </p:cNvPr>
            <p:cNvSpPr txBox="1"/>
            <p:nvPr/>
          </p:nvSpPr>
          <p:spPr>
            <a:xfrm>
              <a:off x="14066350" y="3592286"/>
              <a:ext cx="3559629" cy="871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800" dirty="0"/>
                <a:t>범죄 예방의 중요성 제시</a:t>
              </a:r>
              <a:endParaRPr lang="en-US" altLang="ko-KR" sz="18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800" dirty="0"/>
                <a:t>프로젝트 필요성 제시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373765-B63F-44F1-AFB5-82A58A148279}"/>
              </a:ext>
            </a:extLst>
          </p:cNvPr>
          <p:cNvGrpSpPr/>
          <p:nvPr/>
        </p:nvGrpSpPr>
        <p:grpSpPr>
          <a:xfrm>
            <a:off x="172155" y="6642472"/>
            <a:ext cx="8774016" cy="2577807"/>
            <a:chOff x="172155" y="6642472"/>
            <a:chExt cx="8774016" cy="2577807"/>
          </a:xfrm>
        </p:grpSpPr>
        <p:pic>
          <p:nvPicPr>
            <p:cNvPr id="7" name="그림 6" descr="지도이(가) 표시된 사진&#10;&#10;자동 생성된 설명">
              <a:extLst>
                <a:ext uri="{FF2B5EF4-FFF2-40B4-BE49-F238E27FC236}">
                  <a16:creationId xmlns:a16="http://schemas.microsoft.com/office/drawing/2014/main" id="{7C4280F7-F320-4001-B64C-A2406DDA1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033"/>
            <a:stretch/>
          </p:blipFill>
          <p:spPr>
            <a:xfrm>
              <a:off x="172155" y="6642472"/>
              <a:ext cx="4684551" cy="2577807"/>
            </a:xfrm>
            <a:prstGeom prst="rect">
              <a:avLst/>
            </a:prstGeom>
          </p:spPr>
        </p:pic>
        <p:sp>
          <p:nvSpPr>
            <p:cNvPr id="24" name="액자 23">
              <a:extLst>
                <a:ext uri="{FF2B5EF4-FFF2-40B4-BE49-F238E27FC236}">
                  <a16:creationId xmlns:a16="http://schemas.microsoft.com/office/drawing/2014/main" id="{24839169-D7B7-47AC-990B-D7538750AB90}"/>
                </a:ext>
              </a:extLst>
            </p:cNvPr>
            <p:cNvSpPr/>
            <p:nvPr/>
          </p:nvSpPr>
          <p:spPr>
            <a:xfrm>
              <a:off x="5747052" y="6649354"/>
              <a:ext cx="2214563" cy="539394"/>
            </a:xfrm>
            <a:prstGeom prst="fram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tx1"/>
                  </a:solidFill>
                </a:rPr>
                <a:t>연도별 </a:t>
              </a:r>
              <a:r>
                <a:rPr lang="ko-KR" altLang="en-US" sz="2200" dirty="0" err="1">
                  <a:solidFill>
                    <a:schemeClr val="tx1"/>
                  </a:solidFill>
                </a:rPr>
                <a:t>범죄율</a:t>
              </a:r>
              <a:endParaRPr lang="ko-KR" alt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9AEDA0-CDC7-4DDC-91B2-E8FD7F604D5A}"/>
                </a:ext>
              </a:extLst>
            </p:cNvPr>
            <p:cNvSpPr txBox="1"/>
            <p:nvPr/>
          </p:nvSpPr>
          <p:spPr>
            <a:xfrm>
              <a:off x="5386542" y="7421223"/>
              <a:ext cx="3559629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800" dirty="0"/>
                <a:t>부산시 전체 범죄 발생 현황</a:t>
              </a:r>
              <a:endParaRPr lang="en-US" altLang="ko-KR" sz="18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800" dirty="0"/>
                <a:t>5</a:t>
              </a:r>
              <a:r>
                <a:rPr lang="ko-KR" altLang="en-US" sz="1800" dirty="0"/>
                <a:t>개년 동안의 </a:t>
              </a:r>
              <a:r>
                <a:rPr lang="ko-KR" altLang="en-US" sz="1800" dirty="0" err="1"/>
                <a:t>범죄율</a:t>
              </a:r>
              <a:r>
                <a:rPr lang="ko-KR" altLang="en-US" sz="1800" dirty="0"/>
                <a:t> 양상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08A7FC4-AF79-4652-8D00-CFAC3DB619C9}"/>
              </a:ext>
            </a:extLst>
          </p:cNvPr>
          <p:cNvGrpSpPr/>
          <p:nvPr/>
        </p:nvGrpSpPr>
        <p:grpSpPr>
          <a:xfrm>
            <a:off x="8851962" y="6642472"/>
            <a:ext cx="8882746" cy="2681142"/>
            <a:chOff x="8851962" y="6642472"/>
            <a:chExt cx="8882746" cy="2681142"/>
          </a:xfrm>
        </p:grpSpPr>
        <p:pic>
          <p:nvPicPr>
            <p:cNvPr id="9" name="그림 8" descr="텍스트, 스크린샷, 액자이(가) 표시된 사진&#10;&#10;자동 생성된 설명">
              <a:extLst>
                <a:ext uri="{FF2B5EF4-FFF2-40B4-BE49-F238E27FC236}">
                  <a16:creationId xmlns:a16="http://schemas.microsoft.com/office/drawing/2014/main" id="{441E444A-BC56-4CFA-A213-B9C2AAE2A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385"/>
            <a:stretch/>
          </p:blipFill>
          <p:spPr>
            <a:xfrm>
              <a:off x="8851962" y="6649354"/>
              <a:ext cx="4684551" cy="2674260"/>
            </a:xfrm>
            <a:prstGeom prst="rect">
              <a:avLst/>
            </a:prstGeom>
          </p:spPr>
        </p:pic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A89DE542-096B-4A7C-B386-310E250EE6E4}"/>
                </a:ext>
              </a:extLst>
            </p:cNvPr>
            <p:cNvSpPr/>
            <p:nvPr/>
          </p:nvSpPr>
          <p:spPr>
            <a:xfrm>
              <a:off x="14738882" y="6642472"/>
              <a:ext cx="2214563" cy="539394"/>
            </a:xfrm>
            <a:prstGeom prst="fram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200" dirty="0">
                  <a:solidFill>
                    <a:schemeClr val="tx1"/>
                  </a:solidFill>
                </a:rPr>
                <a:t>CCTV </a:t>
              </a:r>
              <a:r>
                <a:rPr lang="ko-KR" altLang="en-US" sz="2200" dirty="0">
                  <a:solidFill>
                    <a:schemeClr val="tx1"/>
                  </a:solidFill>
                </a:rPr>
                <a:t>데이터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5BC9D4-E0C7-4DBA-A4BA-E18B4E1AAF92}"/>
                </a:ext>
              </a:extLst>
            </p:cNvPr>
            <p:cNvSpPr txBox="1"/>
            <p:nvPr/>
          </p:nvSpPr>
          <p:spPr>
            <a:xfrm>
              <a:off x="14175079" y="7421223"/>
              <a:ext cx="3559629" cy="45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800" dirty="0"/>
                <a:t>부산시 전체 </a:t>
              </a:r>
              <a:r>
                <a:rPr lang="en-US" altLang="ko-KR" sz="1800" dirty="0"/>
                <a:t>CCTV </a:t>
              </a:r>
              <a:r>
                <a:rPr lang="ko-KR" altLang="en-US" sz="1800" dirty="0"/>
                <a:t>운영 현황</a:t>
              </a:r>
              <a:endParaRPr lang="en-US" altLang="ko-K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267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f45852b9e_0_3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10f45852b9e_0_39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A6E782-E13A-460A-91DD-FBC50F4F6011}"/>
              </a:ext>
            </a:extLst>
          </p:cNvPr>
          <p:cNvGrpSpPr/>
          <p:nvPr/>
        </p:nvGrpSpPr>
        <p:grpSpPr>
          <a:xfrm>
            <a:off x="224399" y="2980437"/>
            <a:ext cx="6154032" cy="5922022"/>
            <a:chOff x="224399" y="2980437"/>
            <a:chExt cx="6154032" cy="59220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700DAFB-B8BA-4A88-A1A2-4F26368A6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92" r="7021"/>
            <a:stretch/>
          </p:blipFill>
          <p:spPr>
            <a:xfrm>
              <a:off x="224399" y="2980437"/>
              <a:ext cx="6154032" cy="4084310"/>
            </a:xfrm>
            <a:prstGeom prst="rect">
              <a:avLst/>
            </a:prstGeom>
          </p:spPr>
        </p:pic>
        <p:sp>
          <p:nvSpPr>
            <p:cNvPr id="13" name="액자 12">
              <a:extLst>
                <a:ext uri="{FF2B5EF4-FFF2-40B4-BE49-F238E27FC236}">
                  <a16:creationId xmlns:a16="http://schemas.microsoft.com/office/drawing/2014/main" id="{D3C08A2C-2F95-46AE-89B7-9DC8DD4EDEEE}"/>
                </a:ext>
              </a:extLst>
            </p:cNvPr>
            <p:cNvSpPr/>
            <p:nvPr/>
          </p:nvSpPr>
          <p:spPr>
            <a:xfrm>
              <a:off x="2367038" y="7258556"/>
              <a:ext cx="2214563" cy="539394"/>
            </a:xfrm>
            <a:prstGeom prst="fram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tx1"/>
                  </a:solidFill>
                </a:rPr>
                <a:t>개선방향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83592B-57E5-40BB-BC4B-AAE3AC43635B}"/>
                </a:ext>
              </a:extLst>
            </p:cNvPr>
            <p:cNvSpPr txBox="1"/>
            <p:nvPr/>
          </p:nvSpPr>
          <p:spPr>
            <a:xfrm>
              <a:off x="1696285" y="8030425"/>
              <a:ext cx="3559629" cy="872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800" dirty="0"/>
                <a:t>CPTED </a:t>
              </a:r>
              <a:r>
                <a:rPr lang="ko-KR" altLang="en-US" sz="1800" dirty="0"/>
                <a:t>개념과 선례</a:t>
              </a:r>
              <a:endParaRPr lang="en-US" altLang="ko-KR" sz="18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800" dirty="0"/>
                <a:t>범죄 예방에 대한 방향 제시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03BA86-3EE2-4BE4-AF06-D49060B4A1CD}"/>
              </a:ext>
            </a:extLst>
          </p:cNvPr>
          <p:cNvGrpSpPr/>
          <p:nvPr/>
        </p:nvGrpSpPr>
        <p:grpSpPr>
          <a:xfrm>
            <a:off x="6378431" y="2980437"/>
            <a:ext cx="6154031" cy="6337072"/>
            <a:chOff x="6378431" y="2980437"/>
            <a:chExt cx="6154031" cy="63370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F84633A-21ED-497F-BFCD-7D1F87776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363"/>
            <a:stretch/>
          </p:blipFill>
          <p:spPr>
            <a:xfrm>
              <a:off x="6378431" y="2980437"/>
              <a:ext cx="6154031" cy="4084310"/>
            </a:xfrm>
            <a:prstGeom prst="rect">
              <a:avLst/>
            </a:prstGeom>
          </p:spPr>
        </p:pic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4D605FB8-FDFC-41A9-A1EF-ABEFBAE0A040}"/>
                </a:ext>
              </a:extLst>
            </p:cNvPr>
            <p:cNvSpPr/>
            <p:nvPr/>
          </p:nvSpPr>
          <p:spPr>
            <a:xfrm>
              <a:off x="8441267" y="7258556"/>
              <a:ext cx="2214563" cy="539394"/>
            </a:xfrm>
            <a:prstGeom prst="fram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err="1">
                  <a:solidFill>
                    <a:schemeClr val="tx1"/>
                  </a:solidFill>
                </a:rPr>
                <a:t>구군별</a:t>
              </a:r>
              <a:r>
                <a:rPr lang="ko-KR" altLang="en-US" sz="2200" dirty="0">
                  <a:solidFill>
                    <a:schemeClr val="tx1"/>
                  </a:solidFill>
                </a:rPr>
                <a:t> 위험도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17F684-D406-4366-AE9F-E4E64218B1FD}"/>
                </a:ext>
              </a:extLst>
            </p:cNvPr>
            <p:cNvSpPr txBox="1"/>
            <p:nvPr/>
          </p:nvSpPr>
          <p:spPr>
            <a:xfrm>
              <a:off x="7770514" y="8030425"/>
              <a:ext cx="3559629" cy="1287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800" dirty="0"/>
                <a:t>지역별 위험도 및 순위</a:t>
              </a:r>
              <a:endParaRPr lang="en-US" altLang="ko-KR" sz="1800" dirty="0"/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800" dirty="0"/>
                <a:t>범죄 예방 적용의 지역적 우선도 제시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78E4D4-9D71-49C0-9B69-E0E324E53977}"/>
              </a:ext>
            </a:extLst>
          </p:cNvPr>
          <p:cNvGrpSpPr/>
          <p:nvPr/>
        </p:nvGrpSpPr>
        <p:grpSpPr>
          <a:xfrm>
            <a:off x="12683620" y="2980437"/>
            <a:ext cx="5379981" cy="5921573"/>
            <a:chOff x="12683620" y="2980437"/>
            <a:chExt cx="5379981" cy="59215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42FAE77-C6E3-4439-BB9D-3BF1CABE7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08" r="3416"/>
            <a:stretch/>
          </p:blipFill>
          <p:spPr>
            <a:xfrm>
              <a:off x="12683620" y="2980437"/>
              <a:ext cx="5379981" cy="4084310"/>
            </a:xfrm>
            <a:prstGeom prst="rect">
              <a:avLst/>
            </a:prstGeom>
          </p:spPr>
        </p:pic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FEB4A135-34A2-4DC7-A33F-70E9F8B8BE1F}"/>
                </a:ext>
              </a:extLst>
            </p:cNvPr>
            <p:cNvSpPr/>
            <p:nvPr/>
          </p:nvSpPr>
          <p:spPr>
            <a:xfrm>
              <a:off x="14515496" y="7258556"/>
              <a:ext cx="2214563" cy="539394"/>
            </a:xfrm>
            <a:prstGeom prst="fram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>
                  <a:solidFill>
                    <a:schemeClr val="tx1"/>
                  </a:solidFill>
                </a:rPr>
                <a:t>시각화 데이터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BCEB0E-0EE0-463A-B720-0E31C94830AC}"/>
                </a:ext>
              </a:extLst>
            </p:cNvPr>
            <p:cNvSpPr txBox="1"/>
            <p:nvPr/>
          </p:nvSpPr>
          <p:spPr>
            <a:xfrm>
              <a:off x="13844743" y="8030425"/>
              <a:ext cx="3781236" cy="871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800" dirty="0"/>
                <a:t>사용자가 사용된 데이터의 직접적인 확인 가능</a:t>
              </a:r>
              <a:endParaRPr lang="en-US" altLang="ko-K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994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g10f45852b9e_0_395">
            <a:extLst>
              <a:ext uri="{FF2B5EF4-FFF2-40B4-BE49-F238E27FC236}">
                <a16:creationId xmlns:a16="http://schemas.microsoft.com/office/drawing/2014/main" id="{A1D37184-8D4A-4827-8BAF-FD8E77D51993}"/>
              </a:ext>
            </a:extLst>
          </p:cNvPr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rgbClr val="0060CD"/>
                </a:solidFill>
              </a:rPr>
              <a:t>03. </a:t>
            </a:r>
            <a:r>
              <a:rPr lang="en-US" sz="5200" b="1" dirty="0" err="1">
                <a:solidFill>
                  <a:srgbClr val="0060CD"/>
                </a:solidFill>
              </a:rPr>
              <a:t>프로젝트</a:t>
            </a:r>
            <a:r>
              <a:rPr lang="en-US" sz="5200" b="1" dirty="0">
                <a:solidFill>
                  <a:srgbClr val="0060CD"/>
                </a:solidFill>
              </a:rPr>
              <a:t> </a:t>
            </a:r>
            <a:r>
              <a:rPr lang="en-US" sz="5200" b="1" dirty="0" err="1">
                <a:solidFill>
                  <a:srgbClr val="0060CD"/>
                </a:solidFill>
              </a:rPr>
              <a:t>절차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904B77-89D1-4617-927F-FE725F55911D}"/>
              </a:ext>
            </a:extLst>
          </p:cNvPr>
          <p:cNvGrpSpPr/>
          <p:nvPr/>
        </p:nvGrpSpPr>
        <p:grpSpPr>
          <a:xfrm>
            <a:off x="502920" y="2513393"/>
            <a:ext cx="16864485" cy="7227272"/>
            <a:chOff x="502920" y="2513393"/>
            <a:chExt cx="16864485" cy="722727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C48DFAF-B4E1-455C-AF43-22ADAB363978}"/>
                </a:ext>
              </a:extLst>
            </p:cNvPr>
            <p:cNvGrpSpPr/>
            <p:nvPr/>
          </p:nvGrpSpPr>
          <p:grpSpPr>
            <a:xfrm>
              <a:off x="502920" y="2513393"/>
              <a:ext cx="9707880" cy="7227272"/>
              <a:chOff x="502920" y="2513393"/>
              <a:chExt cx="9707880" cy="722727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9A3648-72CA-4AB5-A41E-982F2E13548D}"/>
                  </a:ext>
                </a:extLst>
              </p:cNvPr>
              <p:cNvSpPr txBox="1"/>
              <p:nvPr/>
            </p:nvSpPr>
            <p:spPr>
              <a:xfrm>
                <a:off x="980597" y="2513393"/>
                <a:ext cx="63857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0" b="1"/>
                  <a:t>부트스트랩을 사용한 이유</a:t>
                </a:r>
                <a:endParaRPr lang="ko-KR" altLang="en-US" sz="4000" b="1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0479770-6492-475C-ACEC-87FF4B20D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8" b="97778" l="2667" r="97778">
                            <a14:foregroundMark x1="40444" y1="27556" x2="47111" y2="48889"/>
                            <a14:foregroundMark x1="47111" y1="48889" x2="67111" y2="60000"/>
                            <a14:foregroundMark x1="67111" y1="60000" x2="84000" y2="56889"/>
                            <a14:foregroundMark x1="84000" y1="56889" x2="95111" y2="43111"/>
                            <a14:foregroundMark x1="95111" y1="43111" x2="94222" y2="20444"/>
                            <a14:foregroundMark x1="94222" y1="20444" x2="85333" y2="6222"/>
                            <a14:foregroundMark x1="85333" y1="6222" x2="64444" y2="2222"/>
                            <a14:foregroundMark x1="64444" y1="2222" x2="50667" y2="12444"/>
                            <a14:foregroundMark x1="50667" y1="12444" x2="41333" y2="26667"/>
                            <a14:foregroundMark x1="41333" y1="26667" x2="40444" y2="32000"/>
                            <a14:foregroundMark x1="91111" y1="32000" x2="94667" y2="32000"/>
                            <a14:foregroundMark x1="96444" y1="22222" x2="97778" y2="36444"/>
                            <a14:foregroundMark x1="95556" y1="43111" x2="86667" y2="55556"/>
                            <a14:foregroundMark x1="86667" y1="55556" x2="84889" y2="56444"/>
                            <a14:foregroundMark x1="68444" y1="22222" x2="69333" y2="32444"/>
                            <a14:foregroundMark x1="21333" y1="62222" x2="14667" y2="71111"/>
                            <a14:foregroundMark x1="6667" y1="67111" x2="6667" y2="67111"/>
                            <a14:foregroundMark x1="9778" y1="68444" x2="9778" y2="68444"/>
                            <a14:foregroundMark x1="7111" y1="68444" x2="2667" y2="93333"/>
                            <a14:foregroundMark x1="4889" y1="93778" x2="22222" y2="86222"/>
                            <a14:foregroundMark x1="22222" y1="86222" x2="22222" y2="86222"/>
                            <a14:foregroundMark x1="26667" y1="86222" x2="33778" y2="89333"/>
                            <a14:foregroundMark x1="36889" y1="90222" x2="43556" y2="91556"/>
                            <a14:foregroundMark x1="47556" y1="94667" x2="53778" y2="97778"/>
                            <a14:backgroundMark x1="22667" y1="20889" x2="20000" y2="43556"/>
                            <a14:backgroundMark x1="20000" y1="43556" x2="8000" y2="26667"/>
                            <a14:backgroundMark x1="8000" y1="26667" x2="15111" y2="5778"/>
                            <a14:backgroundMark x1="15111" y1="5778" x2="26222" y2="6222"/>
                            <a14:backgroundMark x1="14667" y1="4444" x2="6222" y2="22222"/>
                            <a14:backgroundMark x1="6222" y1="22222" x2="8444" y2="42222"/>
                            <a14:backgroundMark x1="8444" y1="42222" x2="22222" y2="31111"/>
                            <a14:backgroundMark x1="22222" y1="31111" x2="18222" y2="755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78078" y="3975837"/>
                <a:ext cx="3128963" cy="312896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6E084E-722E-4861-AF86-6A9A57F21EE5}"/>
                  </a:ext>
                </a:extLst>
              </p:cNvPr>
              <p:cNvSpPr txBox="1"/>
              <p:nvPr/>
            </p:nvSpPr>
            <p:spPr>
              <a:xfrm>
                <a:off x="502920" y="8230179"/>
                <a:ext cx="53949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dirty="0"/>
                  <a:t>시간 관계상 </a:t>
                </a:r>
                <a:endParaRPr lang="en-US" altLang="ko-KR" sz="3600" dirty="0"/>
              </a:p>
              <a:p>
                <a:pPr algn="ctr"/>
                <a:r>
                  <a:rPr lang="ko-KR" altLang="en-US" sz="3600" dirty="0"/>
                  <a:t>효율성을 위해</a:t>
                </a:r>
                <a:endParaRPr lang="en-US" altLang="ko-KR" sz="36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8229F0-8F68-4CE6-A217-5DFF39A20066}"/>
                  </a:ext>
                </a:extLst>
              </p:cNvPr>
              <p:cNvSpPr txBox="1"/>
              <p:nvPr/>
            </p:nvSpPr>
            <p:spPr>
              <a:xfrm>
                <a:off x="4815840" y="7986339"/>
                <a:ext cx="539496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600" dirty="0"/>
                  <a:t>처음부터 </a:t>
                </a:r>
                <a:endParaRPr lang="en-US" altLang="ko-KR" sz="3600" dirty="0"/>
              </a:p>
              <a:p>
                <a:pPr algn="ctr"/>
                <a:r>
                  <a:rPr lang="ko-KR" altLang="en-US" sz="3600" dirty="0"/>
                  <a:t>다 구현하는데</a:t>
                </a:r>
                <a:endParaRPr lang="en-US" altLang="ko-KR" sz="3600" dirty="0"/>
              </a:p>
              <a:p>
                <a:pPr algn="ctr"/>
                <a:r>
                  <a:rPr lang="ko-KR" altLang="en-US" sz="3600" dirty="0"/>
                  <a:t>기술의 한계 有</a:t>
                </a:r>
                <a:endParaRPr lang="en-US" altLang="ko-KR" sz="3600" dirty="0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E17452A-BA04-4EB2-8CDF-ACA3D055DFBC}"/>
                </a:ext>
              </a:extLst>
            </p:cNvPr>
            <p:cNvGrpSpPr/>
            <p:nvPr/>
          </p:nvGrpSpPr>
          <p:grpSpPr>
            <a:xfrm>
              <a:off x="10324839" y="2624166"/>
              <a:ext cx="7042566" cy="6959499"/>
              <a:chOff x="10324839" y="2624166"/>
              <a:chExt cx="7042566" cy="695949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015902E-07E9-4CC0-8170-B9E5046D42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234" t="1" r="7877" b="43532"/>
              <a:stretch/>
            </p:blipFill>
            <p:spPr>
              <a:xfrm>
                <a:off x="10482943" y="2624166"/>
                <a:ext cx="3282043" cy="59711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EFAC936-5103-49C0-90A6-7D15130198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084" t="15259" r="37333" b="17630"/>
              <a:stretch/>
            </p:blipFill>
            <p:spPr>
              <a:xfrm>
                <a:off x="10324839" y="5045568"/>
                <a:ext cx="7042566" cy="453809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7CC08B-ACD1-46B6-B731-5E60B036EF80}"/>
                  </a:ext>
                </a:extLst>
              </p:cNvPr>
              <p:cNvSpPr txBox="1"/>
              <p:nvPr/>
            </p:nvSpPr>
            <p:spPr>
              <a:xfrm>
                <a:off x="13998200" y="2698059"/>
                <a:ext cx="22019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/>
                  <a:t>사이트 이용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ECBAEA-6C19-4CE1-8047-FA6C89706C23}"/>
                  </a:ext>
                </a:extLst>
              </p:cNvPr>
              <p:cNvSpPr txBox="1"/>
              <p:nvPr/>
            </p:nvSpPr>
            <p:spPr>
              <a:xfrm>
                <a:off x="12093199" y="3673419"/>
                <a:ext cx="31289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/>
                  <a:t>사용한 템플릿</a:t>
                </a:r>
              </a:p>
            </p:txBody>
          </p:sp>
          <p:sp>
            <p:nvSpPr>
              <p:cNvPr id="15" name="화살표: 아래쪽 14">
                <a:extLst>
                  <a:ext uri="{FF2B5EF4-FFF2-40B4-BE49-F238E27FC236}">
                    <a16:creationId xmlns:a16="http://schemas.microsoft.com/office/drawing/2014/main" id="{4921174D-A729-48BC-88FD-95ACD64E9502}"/>
                  </a:ext>
                </a:extLst>
              </p:cNvPr>
              <p:cNvSpPr/>
              <p:nvPr/>
            </p:nvSpPr>
            <p:spPr>
              <a:xfrm>
                <a:off x="13517880" y="4270533"/>
                <a:ext cx="365760" cy="523220"/>
              </a:xfrm>
              <a:prstGeom prst="down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Google Shape;484;g10f45852b9e_0_395">
            <a:extLst>
              <a:ext uri="{FF2B5EF4-FFF2-40B4-BE49-F238E27FC236}">
                <a16:creationId xmlns:a16="http://schemas.microsoft.com/office/drawing/2014/main" id="{35B3191E-4DC8-40DD-BDEE-943AD530E94F}"/>
              </a:ext>
            </a:extLst>
          </p:cNvPr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1401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f45852b9e_0_3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10f45852b9e_0_39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C7E2E1-EBEA-4B2D-B00B-F92DFD5BB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64"/>
          <a:stretch/>
        </p:blipFill>
        <p:spPr>
          <a:xfrm>
            <a:off x="586346" y="2438090"/>
            <a:ext cx="5683569" cy="3129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9438CA-0814-4738-9199-9F780015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90" y="2359952"/>
            <a:ext cx="5822599" cy="32956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EC24EC-C888-453C-AAE8-05787F898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061" y="2297559"/>
            <a:ext cx="5430067" cy="32699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221D52-4ED6-4FB2-A27D-D4D7141C5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47" y="5956426"/>
            <a:ext cx="5651542" cy="33671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FEE53B-E458-4296-8270-52DB10ABD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7089" y="5956426"/>
            <a:ext cx="5822599" cy="35507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7C22D7E-CD0F-4A55-B014-BCFA8D9E02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08" r="3416"/>
          <a:stretch/>
        </p:blipFill>
        <p:spPr>
          <a:xfrm>
            <a:off x="12478888" y="5913679"/>
            <a:ext cx="5009012" cy="384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6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f45852b9e_0_3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10f45852b9e_0_39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g10f45852b9e_0_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13" y="6873250"/>
            <a:ext cx="16213775" cy="2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0f45852b9e_0_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37" y="3611700"/>
            <a:ext cx="15475149" cy="31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0f45852b9e_0_3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325" y="2526150"/>
            <a:ext cx="15358674" cy="9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0f45852b9e_0_3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0c98556452_0_80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10c98556452_0_80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g10c98556452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32" y="2543364"/>
            <a:ext cx="16774589" cy="8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10c98556452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850" y="3630334"/>
            <a:ext cx="16623124" cy="5909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0c98556452_0_80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c98556452_0_9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10c98556452_0_9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g10c98556452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970" y="2526148"/>
            <a:ext cx="10131475" cy="45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10c98556452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15" y="2526150"/>
            <a:ext cx="5802650" cy="68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10c98556452_0_9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"/>
          <p:cNvGrpSpPr/>
          <p:nvPr/>
        </p:nvGrpSpPr>
        <p:grpSpPr>
          <a:xfrm>
            <a:off x="7782791" y="2361852"/>
            <a:ext cx="6970981" cy="7884444"/>
            <a:chOff x="12079838" y="2361852"/>
            <a:chExt cx="6970981" cy="7884444"/>
          </a:xfrm>
        </p:grpSpPr>
        <p:pic>
          <p:nvPicPr>
            <p:cNvPr id="95" name="Google Shape;95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079838" y="2361852"/>
              <a:ext cx="6970981" cy="7884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2583" y="4198905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Google Shape;9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1062" y="8838607"/>
            <a:ext cx="18587839" cy="19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39519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5928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961905" y="683645"/>
            <a:ext cx="5643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 b="1">
                <a:solidFill>
                  <a:srgbClr val="0060CD"/>
                </a:solidFill>
              </a:rPr>
              <a:t>Contents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013923" y="1899801"/>
            <a:ext cx="10944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지역 특성에 따른 범죄율과 범죄율 감소 방안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-780840" y="2313258"/>
            <a:ext cx="6970980" cy="7884443"/>
            <a:chOff x="-780840" y="2313258"/>
            <a:chExt cx="6970980" cy="7884443"/>
          </a:xfrm>
        </p:grpSpPr>
        <p:pic>
          <p:nvPicPr>
            <p:cNvPr id="103" name="Google Shape;103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780840" y="2313258"/>
              <a:ext cx="6970980" cy="7884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1905" y="4150311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"/>
          <p:cNvSpPr txBox="1"/>
          <p:nvPr/>
        </p:nvSpPr>
        <p:spPr>
          <a:xfrm>
            <a:off x="1177473" y="4760331"/>
            <a:ext cx="14097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rgbClr val="000000"/>
                </a:solidFill>
              </a:rPr>
              <a:t>01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412446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프로젝트 개요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412446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선정 배경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412446" y="6890662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프로젝트 목표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3490929" y="2361852"/>
            <a:ext cx="6970980" cy="7884443"/>
            <a:chOff x="3490929" y="2361852"/>
            <a:chExt cx="6970980" cy="7884443"/>
          </a:xfrm>
        </p:grpSpPr>
        <p:pic>
          <p:nvPicPr>
            <p:cNvPr id="110" name="Google Shape;11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90929" y="2361852"/>
              <a:ext cx="6970980" cy="7884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33674" y="4198905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2"/>
          <p:cNvSpPr txBox="1"/>
          <p:nvPr/>
        </p:nvSpPr>
        <p:spPr>
          <a:xfrm>
            <a:off x="5500128" y="4760332"/>
            <a:ext cx="13155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rgbClr val="000000"/>
                </a:solidFill>
              </a:rPr>
              <a:t>02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5719389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팀 구성 및 역할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5719389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팀 구성 및 역할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9801580" y="4760332"/>
            <a:ext cx="1304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chemeClr val="dk1"/>
                </a:solidFill>
              </a:rPr>
              <a:t>03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0018970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프로젝트 절차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10018970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수행 절차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10018970" y="6890662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2"/>
          <p:cNvGrpSpPr/>
          <p:nvPr/>
        </p:nvGrpSpPr>
        <p:grpSpPr>
          <a:xfrm>
            <a:off x="12079838" y="2361852"/>
            <a:ext cx="6970980" cy="7884443"/>
            <a:chOff x="12079838" y="2361852"/>
            <a:chExt cx="6970980" cy="7884443"/>
          </a:xfrm>
        </p:grpSpPr>
        <p:pic>
          <p:nvPicPr>
            <p:cNvPr id="120" name="Google Shape;12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079838" y="2361852"/>
              <a:ext cx="6970980" cy="7884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822583" y="4198905"/>
              <a:ext cx="3485490" cy="39422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"/>
          <p:cNvSpPr txBox="1"/>
          <p:nvPr/>
        </p:nvSpPr>
        <p:spPr>
          <a:xfrm>
            <a:off x="14137705" y="4760332"/>
            <a:ext cx="16074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rgbClr val="000000"/>
                </a:solidFill>
              </a:rPr>
              <a:t>04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14405621" y="5869096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프로젝트 결과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14405621" y="6527526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수행 결과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14405621" y="6890662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자체 평가 의견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취업해버리조(1조)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2337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83110" y="8838607"/>
            <a:ext cx="228571" cy="2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"/>
          <p:cNvSpPr txBox="1"/>
          <p:nvPr/>
        </p:nvSpPr>
        <p:spPr>
          <a:xfrm>
            <a:off x="10018970" y="7248668"/>
            <a:ext cx="3314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900">
                <a:solidFill>
                  <a:srgbClr val="888888"/>
                </a:solidFill>
              </a:rPr>
              <a:t>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c98556452_0_106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10c98556452_0_106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g10c98556452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189" y="2526152"/>
            <a:ext cx="8285061" cy="680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10c98556452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325" y="2526150"/>
            <a:ext cx="6637149" cy="68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10c98556452_0_106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g10c98556452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425" y="2587350"/>
            <a:ext cx="8146225" cy="6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10c98556452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725" y="2587353"/>
            <a:ext cx="6553200" cy="556261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10c98556452_0_119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10c98556452_0_119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10c98556452_0_119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c98556452_0_127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10c98556452_0_127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g10c98556452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16" y="2526150"/>
            <a:ext cx="6820550" cy="62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10c98556452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209" y="2432143"/>
            <a:ext cx="8285051" cy="490309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10c98556452_0_127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c98556452_0_154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10c98556452_0_154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g10c98556452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417" y="2512725"/>
            <a:ext cx="9086848" cy="585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0c98556452_0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725" y="2587354"/>
            <a:ext cx="6553201" cy="516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0c98556452_0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1249" y="2551439"/>
            <a:ext cx="2566914" cy="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0c98556452_0_154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1108714531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4420" y="2551450"/>
            <a:ext cx="8726589" cy="4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108714531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717" y="2551450"/>
            <a:ext cx="7270702" cy="57548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108714531b_0_0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1108714531b_0_0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Frontend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1108714531b_0_0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g1108714531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4419" y="6769875"/>
            <a:ext cx="8521815" cy="32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f45852b9e_0_113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10f45852b9e_0_113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Backend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0" name="Google Shape;560;g10f45852b9e_0_113"/>
          <p:cNvGrpSpPr/>
          <p:nvPr/>
        </p:nvGrpSpPr>
        <p:grpSpPr>
          <a:xfrm>
            <a:off x="9092750" y="2484775"/>
            <a:ext cx="4097100" cy="6047875"/>
            <a:chOff x="9092750" y="2484775"/>
            <a:chExt cx="4097100" cy="6047875"/>
          </a:xfrm>
        </p:grpSpPr>
        <p:pic>
          <p:nvPicPr>
            <p:cNvPr id="561" name="Google Shape;561;g10f45852b9e_0_113"/>
            <p:cNvPicPr preferRelativeResize="0"/>
            <p:nvPr/>
          </p:nvPicPr>
          <p:blipFill rotWithShape="1">
            <a:blip r:embed="rId3">
              <a:alphaModFix/>
            </a:blip>
            <a:srcRect r="25322"/>
            <a:stretch/>
          </p:blipFill>
          <p:spPr>
            <a:xfrm>
              <a:off x="9092750" y="4894100"/>
              <a:ext cx="4097100" cy="3638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g10f45852b9e_0_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92750" y="2484775"/>
              <a:ext cx="4097100" cy="2291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" name="Google Shape;563;g10f45852b9e_0_113"/>
          <p:cNvGrpSpPr/>
          <p:nvPr/>
        </p:nvGrpSpPr>
        <p:grpSpPr>
          <a:xfrm>
            <a:off x="1018050" y="2484778"/>
            <a:ext cx="5036830" cy="6047873"/>
            <a:chOff x="1018050" y="2484778"/>
            <a:chExt cx="5036830" cy="6047873"/>
          </a:xfrm>
        </p:grpSpPr>
        <p:pic>
          <p:nvPicPr>
            <p:cNvPr id="564" name="Google Shape;564;g10f45852b9e_0_1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8050" y="4894100"/>
              <a:ext cx="5036825" cy="3638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g10f45852b9e_0_1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18054" y="2484778"/>
              <a:ext cx="5036826" cy="229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" name="Google Shape;566;g10f45852b9e_0_113"/>
          <p:cNvSpPr/>
          <p:nvPr/>
        </p:nvSpPr>
        <p:spPr>
          <a:xfrm>
            <a:off x="7083763" y="5186363"/>
            <a:ext cx="980100" cy="64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8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0f45852b9e_0_113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c98556452_0_54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g10c98556452_0_54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Backend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4" name="Google Shape;574;g10c98556452_0_54"/>
          <p:cNvGrpSpPr/>
          <p:nvPr/>
        </p:nvGrpSpPr>
        <p:grpSpPr>
          <a:xfrm>
            <a:off x="1018050" y="2484775"/>
            <a:ext cx="7616873" cy="5838931"/>
            <a:chOff x="1018050" y="2484775"/>
            <a:chExt cx="7616873" cy="5838931"/>
          </a:xfrm>
        </p:grpSpPr>
        <p:grpSp>
          <p:nvGrpSpPr>
            <p:cNvPr id="575" name="Google Shape;575;g10c98556452_0_54"/>
            <p:cNvGrpSpPr/>
            <p:nvPr/>
          </p:nvGrpSpPr>
          <p:grpSpPr>
            <a:xfrm>
              <a:off x="6720393" y="2484858"/>
              <a:ext cx="1914530" cy="3612328"/>
              <a:chOff x="6838825" y="2446677"/>
              <a:chExt cx="1914530" cy="2998778"/>
            </a:xfrm>
          </p:grpSpPr>
          <p:pic>
            <p:nvPicPr>
              <p:cNvPr id="576" name="Google Shape;576;g10c98556452_0_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38825" y="5047000"/>
                <a:ext cx="1914525" cy="3984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7" name="Google Shape;577;g10c98556452_0_5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838830" y="2446677"/>
                <a:ext cx="1914525" cy="260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78" name="Google Shape;578;g10c98556452_0_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8050" y="6284475"/>
              <a:ext cx="7616850" cy="2039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g10c98556452_0_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18050" y="2484775"/>
              <a:ext cx="5602350" cy="3612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0" name="Google Shape;580;g10c98556452_0_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51925" y="2484775"/>
            <a:ext cx="6774051" cy="583892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10c98556452_0_54"/>
          <p:cNvSpPr/>
          <p:nvPr/>
        </p:nvSpPr>
        <p:spPr>
          <a:xfrm>
            <a:off x="9253363" y="5081875"/>
            <a:ext cx="980100" cy="64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8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10c98556452_0_54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f45852b9e_0_355"/>
          <p:cNvSpPr txBox="1"/>
          <p:nvPr/>
        </p:nvSpPr>
        <p:spPr>
          <a:xfrm>
            <a:off x="961905" y="865365"/>
            <a:ext cx="6485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04. 프로젝트 결과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10f45852b9e_0_355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결과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10f45852b9e_0_35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결과 - 수행 결과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g10f45852b9e_0_355"/>
          <p:cNvSpPr txBox="1"/>
          <p:nvPr/>
        </p:nvSpPr>
        <p:spPr>
          <a:xfrm>
            <a:off x="5778605" y="4481708"/>
            <a:ext cx="6730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chemeClr val="dk1"/>
                </a:solidFill>
              </a:rPr>
              <a:t>시 연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f45852b9e_0_321"/>
          <p:cNvSpPr txBox="1"/>
          <p:nvPr/>
        </p:nvSpPr>
        <p:spPr>
          <a:xfrm>
            <a:off x="961905" y="865365"/>
            <a:ext cx="6485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04. 프로젝트 결과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10f45852b9e_0_321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자체 평가 의견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g10f45852b9e_0_321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결과 - 자체 평가 의견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g10f45852b9e_0_321"/>
          <p:cNvSpPr txBox="1"/>
          <p:nvPr/>
        </p:nvSpPr>
        <p:spPr>
          <a:xfrm>
            <a:off x="961898" y="2991064"/>
            <a:ext cx="459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좋았던점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10f45852b9e_0_321"/>
          <p:cNvSpPr txBox="1"/>
          <p:nvPr/>
        </p:nvSpPr>
        <p:spPr>
          <a:xfrm>
            <a:off x="1047150" y="3772850"/>
            <a:ext cx="80955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부트스트랩을 활용해 빠른 시간 내에 웹페이지를 제작할 수 있었다.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내가 살고 있는 도시의 안전 수준을 프로젝트를 통해 제작하고 직접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점검해볼 수 있어서 흥미로웠다.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Flask를 쓰면 간편하게 웹을 만들 수 있다는걸 알게 되었다.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과정 이외 부분에도 스스로 공부하고 프로젝트를 진행하여 많은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도움이 되었다.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프로젝트내 역할이 모두 개인의 진로와 같은 방향이어서 더욱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열심히 하고 배웠다.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66666"/>
                </a:solidFill>
              </a:rPr>
              <a:t>· 팀 모두 본인이 맡은 역할을 수행하여 일정대로 진행하는데 문제가 없었다.</a:t>
            </a:r>
            <a:endParaRPr sz="1800">
              <a:solidFill>
                <a:srgbClr val="666666"/>
              </a:solidFill>
            </a:endParaRPr>
          </a:p>
        </p:txBody>
      </p:sp>
      <p:sp>
        <p:nvSpPr>
          <p:cNvPr id="600" name="Google Shape;600;g10f45852b9e_0_321"/>
          <p:cNvSpPr txBox="1"/>
          <p:nvPr/>
        </p:nvSpPr>
        <p:spPr>
          <a:xfrm>
            <a:off x="10176498" y="2991064"/>
            <a:ext cx="459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아쉬웠던점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10f45852b9e_0_321"/>
          <p:cNvSpPr txBox="1"/>
          <p:nvPr/>
        </p:nvSpPr>
        <p:spPr>
          <a:xfrm>
            <a:off x="10261750" y="3772850"/>
            <a:ext cx="8026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자바스크립트나 제이쿼리, CSS를 아직 깊게 파악하지 못해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애니메이션을 수정하거나 만드는데 미숙했던 점이 아쉬웠다.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데이터를 구하는데 한계와 시각화하는데 실력 부족을 느꼈다.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666666"/>
                </a:solidFill>
              </a:rPr>
              <a:t>· Flask를  원리적으로 더 깊게 배우지 못해 아쉬웠다.</a:t>
            </a: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머신러닝 / 딥러닝 기술을 사용하지 못해 아쉬웠다.</a:t>
            </a:r>
            <a:endParaRPr sz="1800">
              <a:solidFill>
                <a:srgbClr val="666666"/>
              </a:solidFill>
            </a:endParaRPr>
          </a:p>
        </p:txBody>
      </p:sp>
      <p:cxnSp>
        <p:nvCxnSpPr>
          <p:cNvPr id="602" name="Google Shape;602;g10f45852b9e_0_321"/>
          <p:cNvCxnSpPr/>
          <p:nvPr/>
        </p:nvCxnSpPr>
        <p:spPr>
          <a:xfrm>
            <a:off x="9142500" y="3531950"/>
            <a:ext cx="0" cy="37335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B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8741" y="-272320"/>
            <a:ext cx="20043194" cy="11274297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9"/>
          <p:cNvSpPr txBox="1"/>
          <p:nvPr/>
        </p:nvSpPr>
        <p:spPr>
          <a:xfrm>
            <a:off x="2608569" y="3587018"/>
            <a:ext cx="13114644" cy="17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9"/>
          <p:cNvSpPr txBox="1"/>
          <p:nvPr/>
        </p:nvSpPr>
        <p:spPr>
          <a:xfrm>
            <a:off x="7066912" y="3312740"/>
            <a:ext cx="4179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FFFFF"/>
                </a:solidFill>
              </a:rPr>
              <a:t>취업해버리조(1조)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01. 프로젝트 개요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선정 배경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개요 - 선정 배경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900" y="2882075"/>
            <a:ext cx="68675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13" y="5298363"/>
            <a:ext cx="54578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900" y="7422963"/>
            <a:ext cx="70866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/>
        </p:nvSpPr>
        <p:spPr>
          <a:xfrm>
            <a:off x="4512350" y="8974200"/>
            <a:ext cx="4118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B7B7B7"/>
                </a:solidFill>
              </a:rPr>
              <a:t>[자료출처 : 국제신문, 부산일보]</a:t>
            </a:r>
            <a:endParaRPr sz="16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8"/>
          <p:cNvGrpSpPr/>
          <p:nvPr/>
        </p:nvGrpSpPr>
        <p:grpSpPr>
          <a:xfrm>
            <a:off x="10132856" y="2840940"/>
            <a:ext cx="7186889" cy="6456360"/>
            <a:chOff x="10132856" y="2840940"/>
            <a:chExt cx="7186889" cy="6456360"/>
          </a:xfrm>
        </p:grpSpPr>
        <p:pic>
          <p:nvPicPr>
            <p:cNvPr id="142" name="Google Shape;142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668025" y="2882084"/>
              <a:ext cx="304340" cy="304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8"/>
            <p:cNvSpPr txBox="1"/>
            <p:nvPr/>
          </p:nvSpPr>
          <p:spPr>
            <a:xfrm>
              <a:off x="14822708" y="2840940"/>
              <a:ext cx="1239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  <a:r>
                <a:rPr lang="en-US" sz="1900"/>
                <a:t>16</a:t>
              </a:r>
              <a:r>
                <a:rPr lang="en-US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년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4" name="Google Shape;144;p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973741" y="2882084"/>
              <a:ext cx="304340" cy="3043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8"/>
            <p:cNvSpPr txBox="1"/>
            <p:nvPr/>
          </p:nvSpPr>
          <p:spPr>
            <a:xfrm>
              <a:off x="16173745" y="2840941"/>
              <a:ext cx="1146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  <a:r>
                <a:rPr lang="en-US" sz="1900"/>
                <a:t>20</a:t>
              </a:r>
              <a:r>
                <a:rPr lang="en-US"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년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" name="Google Shape;146;p8"/>
            <p:cNvGrpSpPr/>
            <p:nvPr/>
          </p:nvGrpSpPr>
          <p:grpSpPr>
            <a:xfrm>
              <a:off x="10137006" y="3624423"/>
              <a:ext cx="6907794" cy="354000"/>
              <a:chOff x="10518006" y="4081623"/>
              <a:chExt cx="6907794" cy="354000"/>
            </a:xfrm>
          </p:grpSpPr>
          <p:cxnSp>
            <p:nvCxnSpPr>
              <p:cNvPr id="147" name="Google Shape;147;p8"/>
              <p:cNvCxnSpPr/>
              <p:nvPr/>
            </p:nvCxnSpPr>
            <p:spPr>
              <a:xfrm>
                <a:off x="11479800" y="4258623"/>
                <a:ext cx="594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8" name="Google Shape;148;p8"/>
              <p:cNvSpPr txBox="1"/>
              <p:nvPr/>
            </p:nvSpPr>
            <p:spPr>
              <a:xfrm>
                <a:off x="10518006" y="4081623"/>
                <a:ext cx="9618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1">
                    <a:solidFill>
                      <a:srgbClr val="000000"/>
                    </a:solidFill>
                  </a:rPr>
                  <a:t>4</a:t>
                </a:r>
                <a:r>
                  <a:rPr lang="en-US" sz="1700" b="1"/>
                  <a:t>0</a:t>
                </a: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" name="Google Shape;149;p8"/>
            <p:cNvGrpSpPr/>
            <p:nvPr/>
          </p:nvGrpSpPr>
          <p:grpSpPr>
            <a:xfrm>
              <a:off x="10137006" y="4630748"/>
              <a:ext cx="6907794" cy="354000"/>
              <a:chOff x="10518006" y="5037548"/>
              <a:chExt cx="6907794" cy="354000"/>
            </a:xfrm>
          </p:grpSpPr>
          <p:cxnSp>
            <p:nvCxnSpPr>
              <p:cNvPr id="150" name="Google Shape;150;p8"/>
              <p:cNvCxnSpPr/>
              <p:nvPr/>
            </p:nvCxnSpPr>
            <p:spPr>
              <a:xfrm>
                <a:off x="11479800" y="5214548"/>
                <a:ext cx="594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1" name="Google Shape;151;p8"/>
              <p:cNvSpPr txBox="1"/>
              <p:nvPr/>
            </p:nvSpPr>
            <p:spPr>
              <a:xfrm>
                <a:off x="10518006" y="5037548"/>
                <a:ext cx="9618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1"/>
                  <a:t>30</a:t>
                </a: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" name="Google Shape;152;p8"/>
            <p:cNvGrpSpPr/>
            <p:nvPr/>
          </p:nvGrpSpPr>
          <p:grpSpPr>
            <a:xfrm>
              <a:off x="10137006" y="5637073"/>
              <a:ext cx="6907794" cy="354000"/>
              <a:chOff x="10518006" y="6170473"/>
              <a:chExt cx="6907794" cy="354000"/>
            </a:xfrm>
          </p:grpSpPr>
          <p:cxnSp>
            <p:nvCxnSpPr>
              <p:cNvPr id="153" name="Google Shape;153;p8"/>
              <p:cNvCxnSpPr/>
              <p:nvPr/>
            </p:nvCxnSpPr>
            <p:spPr>
              <a:xfrm>
                <a:off x="11479800" y="6347473"/>
                <a:ext cx="594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8"/>
              <p:cNvSpPr txBox="1"/>
              <p:nvPr/>
            </p:nvSpPr>
            <p:spPr>
              <a:xfrm>
                <a:off x="10518006" y="6170473"/>
                <a:ext cx="9618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1"/>
                  <a:t>20</a:t>
                </a: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8"/>
            <p:cNvGrpSpPr/>
            <p:nvPr/>
          </p:nvGrpSpPr>
          <p:grpSpPr>
            <a:xfrm>
              <a:off x="10137006" y="6643398"/>
              <a:ext cx="6907794" cy="354000"/>
              <a:chOff x="10518006" y="7126398"/>
              <a:chExt cx="6907794" cy="354000"/>
            </a:xfrm>
          </p:grpSpPr>
          <p:cxnSp>
            <p:nvCxnSpPr>
              <p:cNvPr id="156" name="Google Shape;156;p8"/>
              <p:cNvCxnSpPr/>
              <p:nvPr/>
            </p:nvCxnSpPr>
            <p:spPr>
              <a:xfrm>
                <a:off x="11479800" y="7303398"/>
                <a:ext cx="594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7" name="Google Shape;157;p8"/>
              <p:cNvSpPr txBox="1"/>
              <p:nvPr/>
            </p:nvSpPr>
            <p:spPr>
              <a:xfrm>
                <a:off x="10518006" y="7126398"/>
                <a:ext cx="9618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 b="1"/>
                  <a:t>10</a:t>
                </a: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" name="Google Shape;158;p8"/>
            <p:cNvGrpSpPr/>
            <p:nvPr/>
          </p:nvGrpSpPr>
          <p:grpSpPr>
            <a:xfrm>
              <a:off x="10132856" y="7649723"/>
              <a:ext cx="6911944" cy="354000"/>
              <a:chOff x="10513856" y="8106923"/>
              <a:chExt cx="6911944" cy="354000"/>
            </a:xfrm>
          </p:grpSpPr>
          <p:cxnSp>
            <p:nvCxnSpPr>
              <p:cNvPr id="159" name="Google Shape;159;p8"/>
              <p:cNvCxnSpPr/>
              <p:nvPr/>
            </p:nvCxnSpPr>
            <p:spPr>
              <a:xfrm>
                <a:off x="11479800" y="8283923"/>
                <a:ext cx="594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0" name="Google Shape;160;p8"/>
              <p:cNvSpPr txBox="1"/>
              <p:nvPr/>
            </p:nvSpPr>
            <p:spPr>
              <a:xfrm>
                <a:off x="10513856" y="8106923"/>
                <a:ext cx="9618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/>
                  <a:t> </a:t>
                </a:r>
                <a:r>
                  <a:rPr lang="en-US" sz="1700" b="1"/>
                  <a:t>0</a:t>
                </a: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8"/>
            <p:cNvSpPr txBox="1"/>
            <p:nvPr/>
          </p:nvSpPr>
          <p:spPr>
            <a:xfrm>
              <a:off x="15645035" y="7986748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/>
                <a:t>범죄율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 txBox="1"/>
            <p:nvPr/>
          </p:nvSpPr>
          <p:spPr>
            <a:xfrm>
              <a:off x="15266735" y="8340750"/>
              <a:ext cx="1718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888888"/>
                  </a:solidFill>
                </a:rPr>
                <a:t>인구 천명당</a:t>
              </a:r>
              <a:endParaRPr sz="1500">
                <a:solidFill>
                  <a:srgbClr val="888888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888888"/>
                  </a:solidFill>
                </a:rPr>
                <a:t>범죄발생 건수</a:t>
              </a:r>
              <a:endPara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12125850" y="6195450"/>
              <a:ext cx="665700" cy="1638900"/>
            </a:xfrm>
            <a:prstGeom prst="rect">
              <a:avLst/>
            </a:prstGeom>
            <a:solidFill>
              <a:srgbClr val="228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1354250" y="6549450"/>
              <a:ext cx="665700" cy="1284900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14152350" y="6629800"/>
              <a:ext cx="665700" cy="1204500"/>
            </a:xfrm>
            <a:prstGeom prst="rect">
              <a:avLst/>
            </a:prstGeom>
            <a:solidFill>
              <a:srgbClr val="228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13380750" y="6726225"/>
              <a:ext cx="665700" cy="1108200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6178863" y="4443450"/>
              <a:ext cx="665700" cy="3390900"/>
            </a:xfrm>
            <a:prstGeom prst="rect">
              <a:avLst/>
            </a:prstGeom>
            <a:solidFill>
              <a:srgbClr val="2285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15407275" y="4170250"/>
              <a:ext cx="665700" cy="3664200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 txBox="1"/>
            <p:nvPr/>
          </p:nvSpPr>
          <p:spPr>
            <a:xfrm>
              <a:off x="15259219" y="3816248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888888"/>
                  </a:solidFill>
                </a:rPr>
                <a:t>36.9</a:t>
              </a:r>
              <a:endParaRPr sz="18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 txBox="1"/>
            <p:nvPr/>
          </p:nvSpPr>
          <p:spPr>
            <a:xfrm>
              <a:off x="16030837" y="4089455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2285F6"/>
                  </a:solidFill>
                </a:rPr>
                <a:t>33.5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8"/>
            <p:cNvSpPr txBox="1"/>
            <p:nvPr/>
          </p:nvSpPr>
          <p:spPr>
            <a:xfrm>
              <a:off x="11412837" y="7986750"/>
              <a:ext cx="1340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/>
                <a:t>흉악 범죄율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8"/>
            <p:cNvSpPr txBox="1"/>
            <p:nvPr/>
          </p:nvSpPr>
          <p:spPr>
            <a:xfrm>
              <a:off x="11206194" y="6195448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888888"/>
                  </a:solidFill>
                </a:rPr>
                <a:t>14.1</a:t>
              </a:r>
              <a:endParaRPr sz="18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8"/>
            <p:cNvSpPr txBox="1"/>
            <p:nvPr/>
          </p:nvSpPr>
          <p:spPr>
            <a:xfrm>
              <a:off x="11977812" y="5825355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2285F6"/>
                  </a:solidFill>
                </a:rPr>
                <a:t>16.5</a:t>
              </a:r>
              <a:endParaRPr sz="1800" b="1">
                <a:solidFill>
                  <a:srgbClr val="2285F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8"/>
            <p:cNvSpPr txBox="1"/>
            <p:nvPr/>
          </p:nvSpPr>
          <p:spPr>
            <a:xfrm>
              <a:off x="13429362" y="7986750"/>
              <a:ext cx="1340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/>
                <a:t>폭력 범죄율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8"/>
            <p:cNvSpPr txBox="1"/>
            <p:nvPr/>
          </p:nvSpPr>
          <p:spPr>
            <a:xfrm>
              <a:off x="13232719" y="6372223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888888"/>
                  </a:solidFill>
                </a:rPr>
                <a:t>11.9</a:t>
              </a:r>
              <a:endParaRPr sz="18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8"/>
            <p:cNvSpPr txBox="1"/>
            <p:nvPr/>
          </p:nvSpPr>
          <p:spPr>
            <a:xfrm>
              <a:off x="14004324" y="6275805"/>
              <a:ext cx="96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2285F6"/>
                  </a:solidFill>
                </a:rPr>
                <a:t>12.2</a:t>
              </a:r>
              <a:endParaRPr sz="1800" b="1">
                <a:solidFill>
                  <a:srgbClr val="2285F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8"/>
            <p:cNvSpPr txBox="1"/>
            <p:nvPr/>
          </p:nvSpPr>
          <p:spPr>
            <a:xfrm>
              <a:off x="13240210" y="8340750"/>
              <a:ext cx="1718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888888"/>
                  </a:solidFill>
                </a:rPr>
                <a:t>범죄 백건당 폭력범죄 건수</a:t>
              </a:r>
              <a:endPara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 txBox="1"/>
            <p:nvPr/>
          </p:nvSpPr>
          <p:spPr>
            <a:xfrm>
              <a:off x="11223685" y="8340750"/>
              <a:ext cx="1718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888888"/>
                  </a:solidFill>
                </a:rPr>
                <a:t>범죄 천건당 흉악범죄 건수</a:t>
              </a:r>
              <a:endPara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 txBox="1"/>
            <p:nvPr/>
          </p:nvSpPr>
          <p:spPr>
            <a:xfrm>
              <a:off x="13134078" y="8974200"/>
              <a:ext cx="4110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B7B7B7"/>
                  </a:solidFill>
                </a:rPr>
                <a:t>[자료출처 : 통계청, 빅데이터 치안플랫폼]</a:t>
              </a:r>
              <a:endParaRPr sz="16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0" name="Google Shape;180;p8"/>
          <p:cNvCxnSpPr/>
          <p:nvPr/>
        </p:nvCxnSpPr>
        <p:spPr>
          <a:xfrm>
            <a:off x="9602125" y="2450450"/>
            <a:ext cx="0" cy="6876000"/>
          </a:xfrm>
          <a:prstGeom prst="straightConnector1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3"/>
          <p:cNvGrpSpPr/>
          <p:nvPr/>
        </p:nvGrpSpPr>
        <p:grpSpPr>
          <a:xfrm>
            <a:off x="2828172" y="-5153814"/>
            <a:ext cx="20419049" cy="20571430"/>
            <a:chOff x="2814742" y="-5153814"/>
            <a:chExt cx="20419049" cy="20571430"/>
          </a:xfrm>
        </p:grpSpPr>
        <p:pic>
          <p:nvPicPr>
            <p:cNvPr id="186" name="Google Shape;18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14742" y="-5153814"/>
              <a:ext cx="20419049" cy="20571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56767" y="0"/>
              <a:ext cx="10209524" cy="102857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3"/>
          <p:cNvSpPr txBox="1"/>
          <p:nvPr/>
        </p:nvSpPr>
        <p:spPr>
          <a:xfrm>
            <a:off x="961905" y="865365"/>
            <a:ext cx="6571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01. 프로젝트 개요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" name="Google Shape;189;p3"/>
          <p:cNvGrpSpPr/>
          <p:nvPr/>
        </p:nvGrpSpPr>
        <p:grpSpPr>
          <a:xfrm>
            <a:off x="10987901" y="2547092"/>
            <a:ext cx="7383600" cy="1231246"/>
            <a:chOff x="10987901" y="2484604"/>
            <a:chExt cx="7383600" cy="1231246"/>
          </a:xfrm>
        </p:grpSpPr>
        <p:sp>
          <p:nvSpPr>
            <p:cNvPr id="190" name="Google Shape;190;p3"/>
            <p:cNvSpPr txBox="1"/>
            <p:nvPr/>
          </p:nvSpPr>
          <p:spPr>
            <a:xfrm>
              <a:off x="10987946" y="2484604"/>
              <a:ext cx="4598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</a:rPr>
                <a:t>데이터 시각화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"/>
            <p:cNvSpPr txBox="1"/>
            <p:nvPr/>
          </p:nvSpPr>
          <p:spPr>
            <a:xfrm>
              <a:off x="10987901" y="3069350"/>
              <a:ext cx="7383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수집한 부산광역시 구·군별 데이터를 시각화하여</a:t>
              </a:r>
              <a:endParaRPr sz="1800">
                <a:solidFill>
                  <a:srgbClr val="FFFFF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위험 수준을 인식시키고 경각심을 심어주기 위함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92" name="Google Shape;192;p3"/>
          <p:cNvGrpSpPr/>
          <p:nvPr/>
        </p:nvGrpSpPr>
        <p:grpSpPr>
          <a:xfrm>
            <a:off x="10987901" y="4700809"/>
            <a:ext cx="7383600" cy="1210766"/>
            <a:chOff x="10987901" y="4700809"/>
            <a:chExt cx="7383600" cy="1210766"/>
          </a:xfrm>
        </p:grpSpPr>
        <p:sp>
          <p:nvSpPr>
            <p:cNvPr id="193" name="Google Shape;193;p3"/>
            <p:cNvSpPr txBox="1"/>
            <p:nvPr/>
          </p:nvSpPr>
          <p:spPr>
            <a:xfrm>
              <a:off x="10987946" y="4700809"/>
              <a:ext cx="4598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</a:rPr>
                <a:t>의견 제시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3"/>
            <p:cNvSpPr txBox="1"/>
            <p:nvPr/>
          </p:nvSpPr>
          <p:spPr>
            <a:xfrm>
              <a:off x="10987901" y="5265075"/>
              <a:ext cx="7383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데이터 시각화 결과와 기사·논문을 토대로</a:t>
              </a:r>
              <a:endParaRPr sz="1800">
                <a:solidFill>
                  <a:srgbClr val="FFFFFF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범죄율에 영향을 주는 요소와 감소 방안을 제시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95" name="Google Shape;195;p3"/>
          <p:cNvGrpSpPr/>
          <p:nvPr/>
        </p:nvGrpSpPr>
        <p:grpSpPr>
          <a:xfrm>
            <a:off x="10987901" y="6971264"/>
            <a:ext cx="7383600" cy="912136"/>
            <a:chOff x="10987901" y="6971264"/>
            <a:chExt cx="7383600" cy="912136"/>
          </a:xfrm>
        </p:grpSpPr>
        <p:sp>
          <p:nvSpPr>
            <p:cNvPr id="196" name="Google Shape;196;p3"/>
            <p:cNvSpPr txBox="1"/>
            <p:nvPr/>
          </p:nvSpPr>
          <p:spPr>
            <a:xfrm>
              <a:off x="10987946" y="6971264"/>
              <a:ext cx="4598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FFFFFF"/>
                  </a:solidFill>
                </a:rPr>
                <a:t>안전한 도시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 txBox="1"/>
            <p:nvPr/>
          </p:nvSpPr>
          <p:spPr>
            <a:xfrm>
              <a:off x="10987901" y="7514100"/>
              <a:ext cx="738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</a:rPr>
                <a:t>범죄율 감소로 지역주민의 안전한 생활과 삶의 질을 향상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3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프로젝트 목표</a:t>
            </a:r>
            <a:endParaRPr sz="1800" b="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개요 - 프로젝트 목표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 txBox="1"/>
          <p:nvPr/>
        </p:nvSpPr>
        <p:spPr>
          <a:xfrm>
            <a:off x="961903" y="2924207"/>
            <a:ext cx="4598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/>
              <a:t>CPTED란?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5174978" y="2983025"/>
            <a:ext cx="3872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C</a:t>
            </a:r>
            <a:r>
              <a:rPr lang="en-US" sz="2000" b="1">
                <a:solidFill>
                  <a:srgbClr val="888888"/>
                </a:solidFill>
              </a:rPr>
              <a:t>rime</a:t>
            </a:r>
            <a:endParaRPr sz="2000" b="1">
              <a:solidFill>
                <a:srgbClr val="88888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P</a:t>
            </a:r>
            <a:r>
              <a:rPr lang="en-US" sz="2000" b="1">
                <a:solidFill>
                  <a:srgbClr val="888888"/>
                </a:solidFill>
              </a:rPr>
              <a:t>revention</a:t>
            </a:r>
            <a:endParaRPr sz="2000" b="1">
              <a:solidFill>
                <a:srgbClr val="88888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T</a:t>
            </a:r>
            <a:r>
              <a:rPr lang="en-US" sz="2000" b="1">
                <a:solidFill>
                  <a:srgbClr val="888888"/>
                </a:solidFill>
              </a:rPr>
              <a:t>hrough</a:t>
            </a:r>
            <a:endParaRPr sz="2000" b="1">
              <a:solidFill>
                <a:srgbClr val="88888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E</a:t>
            </a:r>
            <a:r>
              <a:rPr lang="en-US" sz="2000" b="1">
                <a:solidFill>
                  <a:srgbClr val="888888"/>
                </a:solidFill>
              </a:rPr>
              <a:t>nvironmental</a:t>
            </a:r>
            <a:endParaRPr sz="2000" b="1">
              <a:solidFill>
                <a:srgbClr val="88888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</a:rPr>
              <a:t>D</a:t>
            </a:r>
            <a:r>
              <a:rPr lang="en-US" sz="2000" b="1">
                <a:solidFill>
                  <a:srgbClr val="888888"/>
                </a:solidFill>
              </a:rPr>
              <a:t>esign</a:t>
            </a:r>
            <a:endParaRPr sz="2000" b="1">
              <a:solidFill>
                <a:srgbClr val="888888"/>
              </a:solidFill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961900" y="3516425"/>
            <a:ext cx="4213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</a:t>
            </a:r>
            <a:r>
              <a:rPr lang="en-US" sz="1800" b="1">
                <a:solidFill>
                  <a:schemeClr val="dk1"/>
                </a:solidFill>
              </a:rPr>
              <a:t>환경설계를 통한 범죄예방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적절한 건축설계나 도시계획 등을</a:t>
            </a: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통해 방어적 공간특성을 높임</a:t>
            </a: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· 범죄가 발생할 기회를 줄이고 지역 </a:t>
            </a: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</a:rPr>
              <a:t>  지역주민이 </a:t>
            </a:r>
            <a:r>
              <a:rPr lang="en-US" sz="1800" b="1">
                <a:solidFill>
                  <a:schemeClr val="dk1"/>
                </a:solidFill>
              </a:rPr>
              <a:t>안전감을 느끼도록</a:t>
            </a:r>
            <a:r>
              <a:rPr lang="en-US" sz="1800">
                <a:solidFill>
                  <a:srgbClr val="666666"/>
                </a:solidFill>
              </a:rPr>
              <a:t> 함</a:t>
            </a:r>
            <a:endParaRPr sz="180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pic>
        <p:nvPicPr>
          <p:cNvPr id="203" name="Google Shape;20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493" y="6247312"/>
            <a:ext cx="2781246" cy="25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147" y="6226775"/>
            <a:ext cx="2943203" cy="25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"/>
          <p:cNvSpPr txBox="1"/>
          <p:nvPr/>
        </p:nvSpPr>
        <p:spPr>
          <a:xfrm>
            <a:off x="1298922" y="8833308"/>
            <a:ext cx="2716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B7B7B7"/>
                </a:solidFill>
              </a:rPr>
              <a:t>[자료출처 : 더뉴스]</a:t>
            </a:r>
            <a:endParaRPr sz="16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3965500" y="8833300"/>
            <a:ext cx="387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B7B7B7"/>
                </a:solidFill>
              </a:rPr>
              <a:t>[자료출처 : 한국컴퓨터정보학회]</a:t>
            </a:r>
            <a:endParaRPr sz="16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04475" y="2711813"/>
            <a:ext cx="901775" cy="9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26799" y="4877613"/>
            <a:ext cx="857125" cy="8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26800" y="6998763"/>
            <a:ext cx="857125" cy="85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"/>
          <p:cNvCxnSpPr/>
          <p:nvPr/>
        </p:nvCxnSpPr>
        <p:spPr>
          <a:xfrm>
            <a:off x="2891125" y="3166250"/>
            <a:ext cx="20976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6"/>
          <p:cNvCxnSpPr/>
          <p:nvPr/>
        </p:nvCxnSpPr>
        <p:spPr>
          <a:xfrm>
            <a:off x="12556250" y="4881563"/>
            <a:ext cx="0" cy="39195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6"/>
          <p:cNvCxnSpPr/>
          <p:nvPr/>
        </p:nvCxnSpPr>
        <p:spPr>
          <a:xfrm>
            <a:off x="13253950" y="2809875"/>
            <a:ext cx="0" cy="57516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6"/>
          <p:cNvCxnSpPr/>
          <p:nvPr/>
        </p:nvCxnSpPr>
        <p:spPr>
          <a:xfrm>
            <a:off x="12207400" y="6942725"/>
            <a:ext cx="0" cy="193470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6"/>
          <p:cNvCxnSpPr/>
          <p:nvPr/>
        </p:nvCxnSpPr>
        <p:spPr>
          <a:xfrm>
            <a:off x="12905100" y="3848100"/>
            <a:ext cx="0" cy="481500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6"/>
          <p:cNvCxnSpPr>
            <a:stCxn id="220" idx="3"/>
          </p:cNvCxnSpPr>
          <p:nvPr/>
        </p:nvCxnSpPr>
        <p:spPr>
          <a:xfrm>
            <a:off x="11368786" y="9039832"/>
            <a:ext cx="217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1" name="Google Shape;221;p6"/>
          <p:cNvCxnSpPr>
            <a:stCxn id="222" idx="3"/>
          </p:cNvCxnSpPr>
          <p:nvPr/>
        </p:nvCxnSpPr>
        <p:spPr>
          <a:xfrm rot="10800000" flipH="1">
            <a:off x="11368673" y="6942763"/>
            <a:ext cx="2176200" cy="72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3" name="Google Shape;223;p6"/>
          <p:cNvCxnSpPr/>
          <p:nvPr/>
        </p:nvCxnSpPr>
        <p:spPr>
          <a:xfrm rot="10800000" flipH="1">
            <a:off x="11291900" y="4859825"/>
            <a:ext cx="2253000" cy="27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4" name="Google Shape;224;p6"/>
          <p:cNvCxnSpPr/>
          <p:nvPr/>
        </p:nvCxnSpPr>
        <p:spPr>
          <a:xfrm>
            <a:off x="11344275" y="2794275"/>
            <a:ext cx="22005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5" name="Google Shape;225;p6"/>
          <p:cNvCxnSpPr/>
          <p:nvPr/>
        </p:nvCxnSpPr>
        <p:spPr>
          <a:xfrm rot="10800000">
            <a:off x="11363450" y="3806675"/>
            <a:ext cx="15477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6"/>
          <p:cNvCxnSpPr>
            <a:endCxn id="227" idx="0"/>
          </p:cNvCxnSpPr>
          <p:nvPr/>
        </p:nvCxnSpPr>
        <p:spPr>
          <a:xfrm flipH="1">
            <a:off x="6087942" y="3286020"/>
            <a:ext cx="8100" cy="5217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6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02. 팀 구성 및 역할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팀 구성 및 역할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3354258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1" name="Google Shape;231;p6"/>
          <p:cNvSpPr txBox="1"/>
          <p:nvPr/>
        </p:nvSpPr>
        <p:spPr>
          <a:xfrm>
            <a:off x="9751129" y="3624415"/>
            <a:ext cx="14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남예지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6486736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2" name="Google Shape;222;p6"/>
          <p:cNvSpPr txBox="1"/>
          <p:nvPr/>
        </p:nvSpPr>
        <p:spPr>
          <a:xfrm>
            <a:off x="9577973" y="6749863"/>
            <a:ext cx="179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이다빈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6"/>
          <p:cNvGrpSpPr/>
          <p:nvPr/>
        </p:nvGrpSpPr>
        <p:grpSpPr>
          <a:xfrm>
            <a:off x="4895913" y="8503920"/>
            <a:ext cx="2384059" cy="1019631"/>
            <a:chOff x="1326078" y="8503920"/>
            <a:chExt cx="2384059" cy="1019631"/>
          </a:xfrm>
        </p:grpSpPr>
        <p:pic>
          <p:nvPicPr>
            <p:cNvPr id="227" name="Google Shape;227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26078" y="8503920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4" name="Google Shape;234;p6"/>
            <p:cNvSpPr txBox="1"/>
            <p:nvPr/>
          </p:nvSpPr>
          <p:spPr>
            <a:xfrm>
              <a:off x="1373007" y="8790535"/>
              <a:ext cx="2290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기획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6"/>
          <p:cNvGrpSpPr/>
          <p:nvPr/>
        </p:nvGrpSpPr>
        <p:grpSpPr>
          <a:xfrm>
            <a:off x="4895913" y="6429325"/>
            <a:ext cx="2384059" cy="1019631"/>
            <a:chOff x="1329820" y="6429325"/>
            <a:chExt cx="2384059" cy="1019631"/>
          </a:xfrm>
        </p:grpSpPr>
        <p:pic>
          <p:nvPicPr>
            <p:cNvPr id="236" name="Google Shape;236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29820" y="6429325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7" name="Google Shape;237;p6"/>
            <p:cNvSpPr txBox="1"/>
            <p:nvPr/>
          </p:nvSpPr>
          <p:spPr>
            <a:xfrm>
              <a:off x="1376750" y="6715940"/>
              <a:ext cx="2290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데이터 분석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8" name="Google Shape;2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2337548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9" name="Google Shape;239;p6"/>
          <p:cNvSpPr txBox="1"/>
          <p:nvPr/>
        </p:nvSpPr>
        <p:spPr>
          <a:xfrm>
            <a:off x="9751070" y="2589852"/>
            <a:ext cx="14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곽예영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8561331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0" name="Google Shape;220;p6"/>
          <p:cNvSpPr txBox="1"/>
          <p:nvPr/>
        </p:nvSpPr>
        <p:spPr>
          <a:xfrm>
            <a:off x="9577786" y="8839732"/>
            <a:ext cx="179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최재형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6"/>
          <p:cNvGrpSpPr/>
          <p:nvPr/>
        </p:nvGrpSpPr>
        <p:grpSpPr>
          <a:xfrm>
            <a:off x="4895913" y="2280135"/>
            <a:ext cx="2384059" cy="1019631"/>
            <a:chOff x="1314513" y="2280135"/>
            <a:chExt cx="2384059" cy="1019631"/>
          </a:xfrm>
        </p:grpSpPr>
        <p:pic>
          <p:nvPicPr>
            <p:cNvPr id="242" name="Google Shape;242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4513" y="2280135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43" name="Google Shape;243;p6"/>
            <p:cNvSpPr txBox="1"/>
            <p:nvPr/>
          </p:nvSpPr>
          <p:spPr>
            <a:xfrm>
              <a:off x="1641860" y="2566750"/>
              <a:ext cx="1682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Frontend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6"/>
          <p:cNvGrpSpPr/>
          <p:nvPr/>
        </p:nvGrpSpPr>
        <p:grpSpPr>
          <a:xfrm>
            <a:off x="4895913" y="4354730"/>
            <a:ext cx="2384059" cy="1019631"/>
            <a:chOff x="1314513" y="4354730"/>
            <a:chExt cx="2384059" cy="1019631"/>
          </a:xfrm>
        </p:grpSpPr>
        <p:pic>
          <p:nvPicPr>
            <p:cNvPr id="245" name="Google Shape;245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4513" y="4354730"/>
              <a:ext cx="2384059" cy="101963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46" name="Google Shape;246;p6"/>
            <p:cNvSpPr txBox="1"/>
            <p:nvPr/>
          </p:nvSpPr>
          <p:spPr>
            <a:xfrm>
              <a:off x="1641860" y="4641345"/>
              <a:ext cx="1682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>
                  <a:solidFill>
                    <a:srgbClr val="FFFFFF"/>
                  </a:solidFill>
                </a:rPr>
                <a:t>Backend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7" name="Google Shape;24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4602" y="4412141"/>
            <a:ext cx="2057435" cy="9048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8" name="Google Shape;248;p6"/>
          <p:cNvSpPr txBox="1"/>
          <p:nvPr/>
        </p:nvSpPr>
        <p:spPr>
          <a:xfrm>
            <a:off x="9751129" y="4682298"/>
            <a:ext cx="14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윤진우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6"/>
          <p:cNvGrpSpPr/>
          <p:nvPr/>
        </p:nvGrpSpPr>
        <p:grpSpPr>
          <a:xfrm>
            <a:off x="13605675" y="8354992"/>
            <a:ext cx="3228184" cy="1360826"/>
            <a:chOff x="10024275" y="8354992"/>
            <a:chExt cx="3228184" cy="1360826"/>
          </a:xfrm>
        </p:grpSpPr>
        <p:grpSp>
          <p:nvGrpSpPr>
            <p:cNvPr id="250" name="Google Shape;250;p6"/>
            <p:cNvGrpSpPr/>
            <p:nvPr/>
          </p:nvGrpSpPr>
          <p:grpSpPr>
            <a:xfrm>
              <a:off x="10024275" y="9077611"/>
              <a:ext cx="1681500" cy="638207"/>
              <a:chOff x="9297688" y="8827944"/>
              <a:chExt cx="1681500" cy="638207"/>
            </a:xfrm>
          </p:grpSpPr>
          <p:pic>
            <p:nvPicPr>
              <p:cNvPr id="251" name="Google Shape;251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33" y="882794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52" name="Google Shape;252;p6"/>
              <p:cNvSpPr txBox="1"/>
              <p:nvPr/>
            </p:nvSpPr>
            <p:spPr>
              <a:xfrm>
                <a:off x="9297688" y="8977683"/>
                <a:ext cx="1681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/>
                  <a:t>요구사항 정의</a:t>
                </a:r>
                <a:endParaRPr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11801246" y="8354992"/>
              <a:ext cx="1451213" cy="638207"/>
              <a:chOff x="9397533" y="8109281"/>
              <a:chExt cx="1451213" cy="638207"/>
            </a:xfrm>
          </p:grpSpPr>
          <p:pic>
            <p:nvPicPr>
              <p:cNvPr id="254" name="Google Shape;254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33" y="8109281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55" name="Google Shape;255;p6"/>
              <p:cNvSpPr txBox="1"/>
              <p:nvPr/>
            </p:nvSpPr>
            <p:spPr>
              <a:xfrm>
                <a:off x="9400890" y="8242322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일정 계획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6"/>
            <p:cNvGrpSpPr/>
            <p:nvPr/>
          </p:nvGrpSpPr>
          <p:grpSpPr>
            <a:xfrm>
              <a:off x="10124121" y="8354998"/>
              <a:ext cx="1451213" cy="638207"/>
              <a:chOff x="9397533" y="7412205"/>
              <a:chExt cx="1451213" cy="638207"/>
            </a:xfrm>
          </p:grpSpPr>
          <p:pic>
            <p:nvPicPr>
              <p:cNvPr id="257" name="Google Shape;257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33" y="741220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58" name="Google Shape;258;p6"/>
              <p:cNvSpPr txBox="1"/>
              <p:nvPr/>
            </p:nvSpPr>
            <p:spPr>
              <a:xfrm>
                <a:off x="9400890" y="7546658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주제 선정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6"/>
            <p:cNvGrpSpPr/>
            <p:nvPr/>
          </p:nvGrpSpPr>
          <p:grpSpPr>
            <a:xfrm>
              <a:off x="11801246" y="9077604"/>
              <a:ext cx="1451213" cy="638207"/>
              <a:chOff x="9397546" y="9546605"/>
              <a:chExt cx="1451213" cy="638207"/>
            </a:xfrm>
          </p:grpSpPr>
          <p:pic>
            <p:nvPicPr>
              <p:cNvPr id="260" name="Google Shape;260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397546" y="954660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1" name="Google Shape;261;p6"/>
              <p:cNvSpPr txBox="1"/>
              <p:nvPr/>
            </p:nvSpPr>
            <p:spPr>
              <a:xfrm>
                <a:off x="9400902" y="9681058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보고서 작성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2" name="Google Shape;262;p6"/>
          <p:cNvGrpSpPr/>
          <p:nvPr/>
        </p:nvGrpSpPr>
        <p:grpSpPr>
          <a:xfrm>
            <a:off x="13705533" y="6258704"/>
            <a:ext cx="3258792" cy="1360857"/>
            <a:chOff x="10124133" y="6258705"/>
            <a:chExt cx="3258792" cy="1360857"/>
          </a:xfrm>
        </p:grpSpPr>
        <p:grpSp>
          <p:nvGrpSpPr>
            <p:cNvPr id="263" name="Google Shape;263;p6"/>
            <p:cNvGrpSpPr/>
            <p:nvPr/>
          </p:nvGrpSpPr>
          <p:grpSpPr>
            <a:xfrm>
              <a:off x="10124133" y="6981348"/>
              <a:ext cx="1451213" cy="638207"/>
              <a:chOff x="10944008" y="6014156"/>
              <a:chExt cx="1451213" cy="638207"/>
            </a:xfrm>
          </p:grpSpPr>
          <p:pic>
            <p:nvPicPr>
              <p:cNvPr id="264" name="Google Shape;264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944008" y="6014156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5" name="Google Shape;265;p6"/>
              <p:cNvSpPr txBox="1"/>
              <p:nvPr/>
            </p:nvSpPr>
            <p:spPr>
              <a:xfrm>
                <a:off x="10947365" y="6148610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데이터 분석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6"/>
            <p:cNvGrpSpPr/>
            <p:nvPr/>
          </p:nvGrpSpPr>
          <p:grpSpPr>
            <a:xfrm>
              <a:off x="11801258" y="6258705"/>
              <a:ext cx="1451213" cy="638207"/>
              <a:chOff x="10944008" y="5114518"/>
              <a:chExt cx="1451213" cy="638207"/>
            </a:xfrm>
          </p:grpSpPr>
          <p:pic>
            <p:nvPicPr>
              <p:cNvPr id="267" name="Google Shape;267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944008" y="5114518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68" name="Google Shape;268;p6"/>
              <p:cNvSpPr txBox="1"/>
              <p:nvPr/>
            </p:nvSpPr>
            <p:spPr>
              <a:xfrm>
                <a:off x="10947365" y="5247559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데이터 준비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6"/>
            <p:cNvGrpSpPr/>
            <p:nvPr/>
          </p:nvGrpSpPr>
          <p:grpSpPr>
            <a:xfrm>
              <a:off x="10124133" y="6258711"/>
              <a:ext cx="1451213" cy="638207"/>
              <a:chOff x="10944008" y="4198367"/>
              <a:chExt cx="1451213" cy="638207"/>
            </a:xfrm>
          </p:grpSpPr>
          <p:pic>
            <p:nvPicPr>
              <p:cNvPr id="270" name="Google Shape;270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944008" y="4198367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71" name="Google Shape;271;p6"/>
              <p:cNvSpPr txBox="1"/>
              <p:nvPr/>
            </p:nvSpPr>
            <p:spPr>
              <a:xfrm>
                <a:off x="10947365" y="4332821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데이터 수집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2" name="Google Shape;272;p6"/>
            <p:cNvGrpSpPr/>
            <p:nvPr/>
          </p:nvGrpSpPr>
          <p:grpSpPr>
            <a:xfrm>
              <a:off x="11701425" y="6981355"/>
              <a:ext cx="1681500" cy="638207"/>
              <a:chOff x="10901325" y="6927194"/>
              <a:chExt cx="1681500" cy="638207"/>
            </a:xfrm>
          </p:grpSpPr>
          <p:pic>
            <p:nvPicPr>
              <p:cNvPr id="273" name="Google Shape;273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1001158" y="6927194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74" name="Google Shape;274;p6"/>
              <p:cNvSpPr txBox="1"/>
              <p:nvPr/>
            </p:nvSpPr>
            <p:spPr>
              <a:xfrm>
                <a:off x="10901325" y="7076939"/>
                <a:ext cx="1681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/>
                  <a:t>시각화 및 활용</a:t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5" name="Google Shape;275;p6"/>
          <p:cNvGrpSpPr/>
          <p:nvPr/>
        </p:nvGrpSpPr>
        <p:grpSpPr>
          <a:xfrm>
            <a:off x="13705521" y="2465817"/>
            <a:ext cx="3258780" cy="648263"/>
            <a:chOff x="9971721" y="2460792"/>
            <a:chExt cx="3258780" cy="648263"/>
          </a:xfrm>
        </p:grpSpPr>
        <p:grpSp>
          <p:nvGrpSpPr>
            <p:cNvPr id="276" name="Google Shape;276;p6"/>
            <p:cNvGrpSpPr/>
            <p:nvPr/>
          </p:nvGrpSpPr>
          <p:grpSpPr>
            <a:xfrm>
              <a:off x="9971721" y="2460792"/>
              <a:ext cx="1451213" cy="638207"/>
              <a:chOff x="9266871" y="2455867"/>
              <a:chExt cx="1451213" cy="638207"/>
            </a:xfrm>
          </p:grpSpPr>
          <p:pic>
            <p:nvPicPr>
              <p:cNvPr id="277" name="Google Shape;277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266871" y="2455867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78" name="Google Shape;278;p6"/>
              <p:cNvSpPr txBox="1"/>
              <p:nvPr/>
            </p:nvSpPr>
            <p:spPr>
              <a:xfrm>
                <a:off x="9270227" y="2590321"/>
                <a:ext cx="1444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UI 설계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6"/>
            <p:cNvGrpSpPr/>
            <p:nvPr/>
          </p:nvGrpSpPr>
          <p:grpSpPr>
            <a:xfrm>
              <a:off x="11549000" y="2470848"/>
              <a:ext cx="1681500" cy="638207"/>
              <a:chOff x="9109875" y="3340480"/>
              <a:chExt cx="1681500" cy="638207"/>
            </a:xfrm>
          </p:grpSpPr>
          <p:pic>
            <p:nvPicPr>
              <p:cNvPr id="280" name="Google Shape;280;p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209721" y="3340480"/>
                <a:ext cx="1451213" cy="6382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281" name="Google Shape;281;p6"/>
              <p:cNvSpPr txBox="1"/>
              <p:nvPr/>
            </p:nvSpPr>
            <p:spPr>
              <a:xfrm>
                <a:off x="9109875" y="3490231"/>
                <a:ext cx="16815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/>
                  <a:t>Frontend 개발</a:t>
                </a:r>
                <a:endParaRPr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2" name="Google Shape;282;p6"/>
          <p:cNvGrpSpPr/>
          <p:nvPr/>
        </p:nvGrpSpPr>
        <p:grpSpPr>
          <a:xfrm>
            <a:off x="13705521" y="4545442"/>
            <a:ext cx="1451213" cy="638207"/>
            <a:chOff x="9209721" y="4048630"/>
            <a:chExt cx="1451213" cy="638207"/>
          </a:xfrm>
        </p:grpSpPr>
        <p:pic>
          <p:nvPicPr>
            <p:cNvPr id="283" name="Google Shape;283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209721" y="4048630"/>
              <a:ext cx="1451213" cy="63820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84" name="Google Shape;284;p6"/>
            <p:cNvSpPr txBox="1"/>
            <p:nvPr/>
          </p:nvSpPr>
          <p:spPr>
            <a:xfrm>
              <a:off x="9213077" y="4198383"/>
              <a:ext cx="1444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Backend 개발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5" name="Google Shape;285;p6"/>
          <p:cNvCxnSpPr/>
          <p:nvPr/>
        </p:nvCxnSpPr>
        <p:spPr>
          <a:xfrm>
            <a:off x="7285072" y="2789950"/>
            <a:ext cx="20211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6" name="Google Shape;286;p6"/>
          <p:cNvCxnSpPr/>
          <p:nvPr/>
        </p:nvCxnSpPr>
        <p:spPr>
          <a:xfrm rot="10800000" flipH="1">
            <a:off x="7280272" y="4857645"/>
            <a:ext cx="2025900" cy="69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7" name="Google Shape;287;p6"/>
          <p:cNvCxnSpPr/>
          <p:nvPr/>
        </p:nvCxnSpPr>
        <p:spPr>
          <a:xfrm>
            <a:off x="7280272" y="6939140"/>
            <a:ext cx="20259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8" name="Google Shape;288;p6"/>
          <p:cNvCxnSpPr/>
          <p:nvPr/>
        </p:nvCxnSpPr>
        <p:spPr>
          <a:xfrm>
            <a:off x="7279972" y="9013735"/>
            <a:ext cx="202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9" name="Google Shape;289;p6"/>
          <p:cNvCxnSpPr/>
          <p:nvPr/>
        </p:nvCxnSpPr>
        <p:spPr>
          <a:xfrm>
            <a:off x="7996263" y="2786075"/>
            <a:ext cx="0" cy="10287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6"/>
          <p:cNvCxnSpPr/>
          <p:nvPr/>
        </p:nvCxnSpPr>
        <p:spPr>
          <a:xfrm>
            <a:off x="7996272" y="3806663"/>
            <a:ext cx="13146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1" name="Google Shape;291;p6"/>
          <p:cNvCxnSpPr/>
          <p:nvPr/>
        </p:nvCxnSpPr>
        <p:spPr>
          <a:xfrm>
            <a:off x="7996250" y="6943725"/>
            <a:ext cx="0" cy="19194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6"/>
          <p:cNvCxnSpPr/>
          <p:nvPr/>
        </p:nvCxnSpPr>
        <p:spPr>
          <a:xfrm>
            <a:off x="7991572" y="8858925"/>
            <a:ext cx="13146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3" name="Google Shape;293;p6"/>
          <p:cNvCxnSpPr/>
          <p:nvPr/>
        </p:nvCxnSpPr>
        <p:spPr>
          <a:xfrm>
            <a:off x="11858550" y="7091375"/>
            <a:ext cx="0" cy="19473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6"/>
          <p:cNvCxnSpPr/>
          <p:nvPr/>
        </p:nvCxnSpPr>
        <p:spPr>
          <a:xfrm>
            <a:off x="11863400" y="7091375"/>
            <a:ext cx="16815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5" name="Google Shape;295;p6"/>
          <p:cNvCxnSpPr/>
          <p:nvPr/>
        </p:nvCxnSpPr>
        <p:spPr>
          <a:xfrm>
            <a:off x="12906375" y="2909375"/>
            <a:ext cx="0" cy="90960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6"/>
          <p:cNvCxnSpPr/>
          <p:nvPr/>
        </p:nvCxnSpPr>
        <p:spPr>
          <a:xfrm>
            <a:off x="12615875" y="6794075"/>
            <a:ext cx="929100" cy="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97" name="Google Shape;297;p6"/>
          <p:cNvCxnSpPr/>
          <p:nvPr/>
        </p:nvCxnSpPr>
        <p:spPr>
          <a:xfrm>
            <a:off x="12906800" y="2909375"/>
            <a:ext cx="6381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8" name="Google Shape;298;p6"/>
          <p:cNvCxnSpPr/>
          <p:nvPr/>
        </p:nvCxnSpPr>
        <p:spPr>
          <a:xfrm rot="10800000" flipH="1">
            <a:off x="13294700" y="8561475"/>
            <a:ext cx="250200" cy="1500"/>
          </a:xfrm>
          <a:prstGeom prst="straightConnector1">
            <a:avLst/>
          </a:prstGeom>
          <a:noFill/>
          <a:ln w="19050" cap="flat" cmpd="sng">
            <a:solidFill>
              <a:srgbClr val="A4C2F4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99" name="Google Shape;299;p6"/>
          <p:cNvCxnSpPr/>
          <p:nvPr/>
        </p:nvCxnSpPr>
        <p:spPr>
          <a:xfrm>
            <a:off x="12196775" y="8920625"/>
            <a:ext cx="1348200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00" name="Google Shape;300;p6"/>
          <p:cNvCxnSpPr/>
          <p:nvPr/>
        </p:nvCxnSpPr>
        <p:spPr>
          <a:xfrm>
            <a:off x="12942200" y="8682190"/>
            <a:ext cx="602700" cy="0"/>
          </a:xfrm>
          <a:prstGeom prst="straightConnector1">
            <a:avLst/>
          </a:prstGeom>
          <a:noFill/>
          <a:ln w="19050" cap="flat" cmpd="sng">
            <a:solidFill>
              <a:srgbClr val="6D9EEB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01" name="Google Shape;301;p6"/>
          <p:cNvCxnSpPr/>
          <p:nvPr/>
        </p:nvCxnSpPr>
        <p:spPr>
          <a:xfrm>
            <a:off x="12623000" y="8801405"/>
            <a:ext cx="921900" cy="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302" name="Google Shape;302;p6"/>
          <p:cNvCxnSpPr>
            <a:endCxn id="303" idx="3"/>
          </p:cNvCxnSpPr>
          <p:nvPr/>
        </p:nvCxnSpPr>
        <p:spPr>
          <a:xfrm rot="10800000">
            <a:off x="3580600" y="5961500"/>
            <a:ext cx="25128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Google Shape;303;p6"/>
          <p:cNvSpPr/>
          <p:nvPr/>
        </p:nvSpPr>
        <p:spPr>
          <a:xfrm>
            <a:off x="961900" y="5316950"/>
            <a:ext cx="2618700" cy="128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6"/>
          <p:cNvSpPr txBox="1"/>
          <p:nvPr/>
        </p:nvSpPr>
        <p:spPr>
          <a:xfrm>
            <a:off x="935800" y="5746100"/>
            <a:ext cx="2618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취업해버리조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6"/>
          <p:cNvCxnSpPr/>
          <p:nvPr/>
        </p:nvCxnSpPr>
        <p:spPr>
          <a:xfrm>
            <a:off x="15458150" y="2113400"/>
            <a:ext cx="49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06" name="Google Shape;306;p6"/>
          <p:cNvSpPr txBox="1"/>
          <p:nvPr/>
        </p:nvSpPr>
        <p:spPr>
          <a:xfrm>
            <a:off x="14520850" y="1913300"/>
            <a:ext cx="119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66666"/>
                </a:solidFill>
              </a:rPr>
              <a:t>주 업무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307" name="Google Shape;307;p6"/>
          <p:cNvSpPr txBox="1"/>
          <p:nvPr/>
        </p:nvSpPr>
        <p:spPr>
          <a:xfrm>
            <a:off x="15986450" y="1913300"/>
            <a:ext cx="119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66666"/>
                </a:solidFill>
              </a:rPr>
              <a:t>보조 업무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308" name="Google Shape;308;p6"/>
          <p:cNvCxnSpPr/>
          <p:nvPr/>
        </p:nvCxnSpPr>
        <p:spPr>
          <a:xfrm>
            <a:off x="14024650" y="2113400"/>
            <a:ext cx="4962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6"/>
          <p:cNvCxnSpPr/>
          <p:nvPr/>
        </p:nvCxnSpPr>
        <p:spPr>
          <a:xfrm>
            <a:off x="11866725" y="2676525"/>
            <a:ext cx="0" cy="44481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6"/>
          <p:cNvCxnSpPr/>
          <p:nvPr/>
        </p:nvCxnSpPr>
        <p:spPr>
          <a:xfrm>
            <a:off x="11930075" y="2679175"/>
            <a:ext cx="16149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dot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6427942" y="4581762"/>
            <a:ext cx="1567807" cy="1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10252096" y="7664028"/>
            <a:ext cx="1567807" cy="1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13985144" y="4581762"/>
            <a:ext cx="1567807" cy="10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09524" y="5985671"/>
            <a:ext cx="18704762" cy="2684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5"/>
          <p:cNvGrpSpPr/>
          <p:nvPr/>
        </p:nvGrpSpPr>
        <p:grpSpPr>
          <a:xfrm>
            <a:off x="4574993" y="3410908"/>
            <a:ext cx="5349447" cy="5349447"/>
            <a:chOff x="4574993" y="3410908"/>
            <a:chExt cx="5349447" cy="5349447"/>
          </a:xfrm>
        </p:grpSpPr>
        <p:pic>
          <p:nvPicPr>
            <p:cNvPr id="320" name="Google Shape;320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74993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912355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5"/>
          <p:cNvGrpSpPr/>
          <p:nvPr/>
        </p:nvGrpSpPr>
        <p:grpSpPr>
          <a:xfrm>
            <a:off x="8361274" y="3410908"/>
            <a:ext cx="5349447" cy="5349447"/>
            <a:chOff x="8361274" y="3410908"/>
            <a:chExt cx="5349447" cy="5349447"/>
          </a:xfrm>
        </p:grpSpPr>
        <p:pic>
          <p:nvPicPr>
            <p:cNvPr id="323" name="Google Shape;323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361274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698636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" name="Google Shape;325;p5"/>
          <p:cNvGrpSpPr/>
          <p:nvPr/>
        </p:nvGrpSpPr>
        <p:grpSpPr>
          <a:xfrm>
            <a:off x="12147556" y="3410908"/>
            <a:ext cx="5349447" cy="5349447"/>
            <a:chOff x="12147556" y="3410908"/>
            <a:chExt cx="5349447" cy="5349447"/>
          </a:xfrm>
        </p:grpSpPr>
        <p:pic>
          <p:nvPicPr>
            <p:cNvPr id="326" name="Google Shape;326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147556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3484918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5"/>
          <p:cNvGrpSpPr/>
          <p:nvPr/>
        </p:nvGrpSpPr>
        <p:grpSpPr>
          <a:xfrm>
            <a:off x="5585224" y="4421139"/>
            <a:ext cx="3328984" cy="3328984"/>
            <a:chOff x="5585224" y="4421139"/>
            <a:chExt cx="3328984" cy="3328984"/>
          </a:xfrm>
        </p:grpSpPr>
        <p:pic>
          <p:nvPicPr>
            <p:cNvPr id="329" name="Google Shape;329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585224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417470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" name="Google Shape;331;p5"/>
          <p:cNvGrpSpPr/>
          <p:nvPr/>
        </p:nvGrpSpPr>
        <p:grpSpPr>
          <a:xfrm>
            <a:off x="9371506" y="4421139"/>
            <a:ext cx="3328984" cy="3328984"/>
            <a:chOff x="9371506" y="4421139"/>
            <a:chExt cx="3328984" cy="3328984"/>
          </a:xfrm>
        </p:grpSpPr>
        <p:pic>
          <p:nvPicPr>
            <p:cNvPr id="332" name="Google Shape;332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371506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03752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p5"/>
          <p:cNvGrpSpPr/>
          <p:nvPr/>
        </p:nvGrpSpPr>
        <p:grpSpPr>
          <a:xfrm>
            <a:off x="13157787" y="4421139"/>
            <a:ext cx="3328984" cy="3328984"/>
            <a:chOff x="13157787" y="4421139"/>
            <a:chExt cx="3328984" cy="3328984"/>
          </a:xfrm>
        </p:grpSpPr>
        <p:pic>
          <p:nvPicPr>
            <p:cNvPr id="335" name="Google Shape;335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3157787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3990033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7" name="Google Shape;33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679532" y="7664028"/>
            <a:ext cx="1567807" cy="1064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5"/>
          <p:cNvGrpSpPr/>
          <p:nvPr/>
        </p:nvGrpSpPr>
        <p:grpSpPr>
          <a:xfrm>
            <a:off x="788712" y="3410908"/>
            <a:ext cx="5349447" cy="5349447"/>
            <a:chOff x="788712" y="3410908"/>
            <a:chExt cx="5349447" cy="5349447"/>
          </a:xfrm>
        </p:grpSpPr>
        <p:pic>
          <p:nvPicPr>
            <p:cNvPr id="339" name="Google Shape;339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8712" y="3410908"/>
              <a:ext cx="5349447" cy="5349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126073" y="4748270"/>
              <a:ext cx="2674723" cy="267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" name="Google Shape;341;p5"/>
          <p:cNvGrpSpPr/>
          <p:nvPr/>
        </p:nvGrpSpPr>
        <p:grpSpPr>
          <a:xfrm>
            <a:off x="1798943" y="4421139"/>
            <a:ext cx="3328984" cy="3328984"/>
            <a:chOff x="1798943" y="4421139"/>
            <a:chExt cx="3328984" cy="3328984"/>
          </a:xfrm>
        </p:grpSpPr>
        <p:pic>
          <p:nvPicPr>
            <p:cNvPr id="342" name="Google Shape;342;p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798943" y="4421139"/>
              <a:ext cx="3328984" cy="3328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631189" y="5253385"/>
              <a:ext cx="1664492" cy="16644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p5"/>
          <p:cNvSpPr txBox="1"/>
          <p:nvPr/>
        </p:nvSpPr>
        <p:spPr>
          <a:xfrm>
            <a:off x="8790212" y="8743554"/>
            <a:ext cx="449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UI/UX 설계 및 디자인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Frontend 개발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Backend 개발</a:t>
            </a:r>
            <a:endParaRPr sz="1800"/>
          </a:p>
        </p:txBody>
      </p:sp>
      <p:sp>
        <p:nvSpPr>
          <p:cNvPr id="345" name="Google Shape;345;p5"/>
          <p:cNvSpPr txBox="1"/>
          <p:nvPr/>
        </p:nvSpPr>
        <p:spPr>
          <a:xfrm>
            <a:off x="961905" y="865365"/>
            <a:ext cx="5890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"/>
          <p:cNvSpPr txBox="1"/>
          <p:nvPr/>
        </p:nvSpPr>
        <p:spPr>
          <a:xfrm>
            <a:off x="2908731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기획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"/>
          <p:cNvSpPr txBox="1"/>
          <p:nvPr/>
        </p:nvSpPr>
        <p:spPr>
          <a:xfrm>
            <a:off x="6695013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분석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"/>
          <p:cNvSpPr txBox="1"/>
          <p:nvPr/>
        </p:nvSpPr>
        <p:spPr>
          <a:xfrm>
            <a:off x="10481294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개발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"/>
          <p:cNvSpPr txBox="1"/>
          <p:nvPr/>
        </p:nvSpPr>
        <p:spPr>
          <a:xfrm>
            <a:off x="14267576" y="5865728"/>
            <a:ext cx="110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결과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"/>
          <p:cNvSpPr txBox="1"/>
          <p:nvPr/>
        </p:nvSpPr>
        <p:spPr>
          <a:xfrm>
            <a:off x="961905" y="1820558"/>
            <a:ext cx="6730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절차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"/>
          <p:cNvSpPr txBox="1"/>
          <p:nvPr/>
        </p:nvSpPr>
        <p:spPr>
          <a:xfrm>
            <a:off x="1217634" y="8743554"/>
            <a:ext cx="449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주제 선정 및 역할 분담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일정 계획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요구사항 정의</a:t>
            </a:r>
            <a:endParaRPr sz="1800"/>
          </a:p>
        </p:txBody>
      </p:sp>
      <p:sp>
        <p:nvSpPr>
          <p:cNvPr id="352" name="Google Shape;352;p5"/>
          <p:cNvSpPr txBox="1"/>
          <p:nvPr/>
        </p:nvSpPr>
        <p:spPr>
          <a:xfrm>
            <a:off x="4966053" y="2816116"/>
            <a:ext cx="449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데이터 수집 및 준비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데이터 분석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시각화 및 활용</a:t>
            </a:r>
            <a:endParaRPr sz="1800"/>
          </a:p>
        </p:txBody>
      </p:sp>
      <p:sp>
        <p:nvSpPr>
          <p:cNvPr id="353" name="Google Shape;353;p5"/>
          <p:cNvSpPr txBox="1"/>
          <p:nvPr/>
        </p:nvSpPr>
        <p:spPr>
          <a:xfrm>
            <a:off x="12523248" y="3093016"/>
            <a:ext cx="449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테스트 및 수정</a:t>
            </a:r>
            <a:endParaRPr sz="18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보고서 작성</a:t>
            </a:r>
            <a:endParaRPr sz="1800"/>
          </a:p>
        </p:txBody>
      </p:sp>
      <p:sp>
        <p:nvSpPr>
          <p:cNvPr id="354" name="Google Shape;354;p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절차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7"/>
          <p:cNvGrpSpPr/>
          <p:nvPr/>
        </p:nvGrpSpPr>
        <p:grpSpPr>
          <a:xfrm>
            <a:off x="8175996" y="6966126"/>
            <a:ext cx="11995168" cy="2640247"/>
            <a:chOff x="8175996" y="6966126"/>
            <a:chExt cx="11995168" cy="2640247"/>
          </a:xfrm>
        </p:grpSpPr>
        <p:pic>
          <p:nvPicPr>
            <p:cNvPr id="360" name="Google Shape;360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75996" y="6966126"/>
              <a:ext cx="11995168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326226" y="7409912"/>
              <a:ext cx="5997584" cy="13201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2" name="Google Shape;362;p7"/>
          <p:cNvGrpSpPr/>
          <p:nvPr/>
        </p:nvGrpSpPr>
        <p:grpSpPr>
          <a:xfrm>
            <a:off x="8175996" y="2823418"/>
            <a:ext cx="11995168" cy="2640247"/>
            <a:chOff x="8175996" y="2823418"/>
            <a:chExt cx="11995168" cy="2640247"/>
          </a:xfrm>
        </p:grpSpPr>
        <p:pic>
          <p:nvPicPr>
            <p:cNvPr id="363" name="Google Shape;363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75996" y="2823418"/>
              <a:ext cx="11995168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326226" y="3267203"/>
              <a:ext cx="5997584" cy="13201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" name="Google Shape;365;p7"/>
          <p:cNvGrpSpPr/>
          <p:nvPr/>
        </p:nvGrpSpPr>
        <p:grpSpPr>
          <a:xfrm>
            <a:off x="-2203613" y="6966126"/>
            <a:ext cx="12056319" cy="2640247"/>
            <a:chOff x="-2203613" y="6966126"/>
            <a:chExt cx="12056319" cy="2640247"/>
          </a:xfrm>
        </p:grpSpPr>
        <p:pic>
          <p:nvPicPr>
            <p:cNvPr id="366" name="Google Shape;366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03613" y="6966126"/>
              <a:ext cx="12056319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1905" y="7409912"/>
              <a:ext cx="6028160" cy="13201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8" name="Google Shape;368;p7"/>
          <p:cNvGrpSpPr/>
          <p:nvPr/>
        </p:nvGrpSpPr>
        <p:grpSpPr>
          <a:xfrm>
            <a:off x="-2203613" y="2823418"/>
            <a:ext cx="12056319" cy="2640247"/>
            <a:chOff x="-2203613" y="2823418"/>
            <a:chExt cx="12056319" cy="2640247"/>
          </a:xfrm>
        </p:grpSpPr>
        <p:pic>
          <p:nvPicPr>
            <p:cNvPr id="369" name="Google Shape;369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2203613" y="2823418"/>
              <a:ext cx="12056319" cy="26402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61905" y="3267203"/>
              <a:ext cx="6028160" cy="1320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1" name="Google Shape;371;p7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7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1516" y="2594397"/>
            <a:ext cx="6846539" cy="68465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7"/>
          <p:cNvGrpSpPr/>
          <p:nvPr/>
        </p:nvGrpSpPr>
        <p:grpSpPr>
          <a:xfrm>
            <a:off x="4038666" y="1401036"/>
            <a:ext cx="10172238" cy="10172238"/>
            <a:chOff x="4038666" y="1401036"/>
            <a:chExt cx="10172238" cy="10172238"/>
          </a:xfrm>
        </p:grpSpPr>
        <p:pic>
          <p:nvPicPr>
            <p:cNvPr id="375" name="Google Shape;375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038666" y="1401036"/>
              <a:ext cx="10172238" cy="10172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581726" y="3474607"/>
              <a:ext cx="5086119" cy="50861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7" name="Google Shape;377;p7"/>
          <p:cNvGrpSpPr/>
          <p:nvPr/>
        </p:nvGrpSpPr>
        <p:grpSpPr>
          <a:xfrm>
            <a:off x="5964635" y="2726343"/>
            <a:ext cx="6320300" cy="6320300"/>
            <a:chOff x="5964635" y="2726343"/>
            <a:chExt cx="6320300" cy="6320300"/>
          </a:xfrm>
        </p:grpSpPr>
        <p:pic>
          <p:nvPicPr>
            <p:cNvPr id="378" name="Google Shape;378;p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64635" y="2726343"/>
              <a:ext cx="6320300" cy="632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544710" y="4306418"/>
              <a:ext cx="3160150" cy="3160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Google Shape;380;p7"/>
          <p:cNvGrpSpPr/>
          <p:nvPr/>
        </p:nvGrpSpPr>
        <p:grpSpPr>
          <a:xfrm>
            <a:off x="10266767" y="1905868"/>
            <a:ext cx="4115530" cy="4115530"/>
            <a:chOff x="10266767" y="1905868"/>
            <a:chExt cx="4115530" cy="4115530"/>
          </a:xfrm>
        </p:grpSpPr>
        <p:pic>
          <p:nvPicPr>
            <p:cNvPr id="381" name="Google Shape;381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66767" y="1905868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295650" y="2934750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3" name="Google Shape;383;p7"/>
          <p:cNvGrpSpPr/>
          <p:nvPr/>
        </p:nvGrpSpPr>
        <p:grpSpPr>
          <a:xfrm>
            <a:off x="3903417" y="1905868"/>
            <a:ext cx="4115530" cy="4115530"/>
            <a:chOff x="3903417" y="1905868"/>
            <a:chExt cx="4115530" cy="4115530"/>
          </a:xfrm>
        </p:grpSpPr>
        <p:pic>
          <p:nvPicPr>
            <p:cNvPr id="384" name="Google Shape;384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903417" y="1905868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932299" y="2934750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" name="Google Shape;386;p7"/>
          <p:cNvGrpSpPr/>
          <p:nvPr/>
        </p:nvGrpSpPr>
        <p:grpSpPr>
          <a:xfrm>
            <a:off x="10266767" y="5994363"/>
            <a:ext cx="4115530" cy="4115530"/>
            <a:chOff x="10266767" y="5994363"/>
            <a:chExt cx="4115530" cy="4115530"/>
          </a:xfrm>
        </p:grpSpPr>
        <p:pic>
          <p:nvPicPr>
            <p:cNvPr id="387" name="Google Shape;387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66767" y="5994363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295650" y="7023245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7"/>
          <p:cNvGrpSpPr/>
          <p:nvPr/>
        </p:nvGrpSpPr>
        <p:grpSpPr>
          <a:xfrm>
            <a:off x="3903417" y="5994363"/>
            <a:ext cx="4115530" cy="4115530"/>
            <a:chOff x="3903417" y="5994363"/>
            <a:chExt cx="4115530" cy="4115530"/>
          </a:xfrm>
        </p:grpSpPr>
        <p:pic>
          <p:nvPicPr>
            <p:cNvPr id="390" name="Google Shape;390;p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903417" y="5994363"/>
              <a:ext cx="4115530" cy="411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932299" y="7023245"/>
              <a:ext cx="2057765" cy="20577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7"/>
          <p:cNvSpPr txBox="1"/>
          <p:nvPr/>
        </p:nvSpPr>
        <p:spPr>
          <a:xfrm>
            <a:off x="1114300" y="3548150"/>
            <a:ext cx="393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Google Drive, Notion, Office 등을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사용하여 일정 관리, 요구사항 정의, 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결과물 산출 등 자료 공유 및 관리</a:t>
            </a:r>
            <a:endParaRPr sz="1600"/>
          </a:p>
        </p:txBody>
      </p:sp>
      <p:sp>
        <p:nvSpPr>
          <p:cNvPr id="393" name="Google Shape;393;p7"/>
          <p:cNvSpPr txBox="1"/>
          <p:nvPr/>
        </p:nvSpPr>
        <p:spPr>
          <a:xfrm>
            <a:off x="1114300" y="7636650"/>
            <a:ext cx="393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카카오 오븐을 사용하여 UI 설계 HTML·CSS·Javascript를 사용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Chart.js를 사용하여 데이터 시각화</a:t>
            </a:r>
            <a:endParaRPr sz="1600"/>
          </a:p>
        </p:txBody>
      </p:sp>
      <p:sp>
        <p:nvSpPr>
          <p:cNvPr id="394" name="Google Shape;394;p7"/>
          <p:cNvSpPr txBox="1"/>
          <p:nvPr/>
        </p:nvSpPr>
        <p:spPr>
          <a:xfrm>
            <a:off x="13278475" y="3548138"/>
            <a:ext cx="3936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Python(pandas, numpy, matplotlib,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Folium 등)을 사용하여 데이터 핸들링,</a:t>
            </a:r>
            <a:endParaRPr sz="16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기술통계량, 데이터 시각화, 상관분석 </a:t>
            </a:r>
            <a:endParaRPr sz="1600"/>
          </a:p>
        </p:txBody>
      </p:sp>
      <p:sp>
        <p:nvSpPr>
          <p:cNvPr id="395" name="Google Shape;395;p7"/>
          <p:cNvSpPr txBox="1"/>
          <p:nvPr/>
        </p:nvSpPr>
        <p:spPr>
          <a:xfrm>
            <a:off x="13220375" y="7882800"/>
            <a:ext cx="393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Spark를 사용하여 Backend 개발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7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수행 방법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7" name="Google Shape;397;p7"/>
          <p:cNvGrpSpPr/>
          <p:nvPr/>
        </p:nvGrpSpPr>
        <p:grpSpPr>
          <a:xfrm>
            <a:off x="11651339" y="3298363"/>
            <a:ext cx="1346400" cy="1330564"/>
            <a:chOff x="11651339" y="3246863"/>
            <a:chExt cx="1346400" cy="1330564"/>
          </a:xfrm>
        </p:grpSpPr>
        <p:sp>
          <p:nvSpPr>
            <p:cNvPr id="398" name="Google Shape;398;p7"/>
            <p:cNvSpPr txBox="1"/>
            <p:nvPr/>
          </p:nvSpPr>
          <p:spPr>
            <a:xfrm>
              <a:off x="11651339" y="4208127"/>
              <a:ext cx="1346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데이터분석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9" name="Google Shape;399;p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843914" y="3246863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7"/>
          <p:cNvGrpSpPr/>
          <p:nvPr/>
        </p:nvGrpSpPr>
        <p:grpSpPr>
          <a:xfrm>
            <a:off x="5292788" y="3437488"/>
            <a:ext cx="1336800" cy="1330564"/>
            <a:chOff x="5292776" y="3298363"/>
            <a:chExt cx="1336800" cy="1330564"/>
          </a:xfrm>
        </p:grpSpPr>
        <p:sp>
          <p:nvSpPr>
            <p:cNvPr id="401" name="Google Shape;401;p7"/>
            <p:cNvSpPr txBox="1"/>
            <p:nvPr/>
          </p:nvSpPr>
          <p:spPr>
            <a:xfrm>
              <a:off x="5292775" y="4259627"/>
              <a:ext cx="133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기획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2" name="Google Shape;402;p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04350" y="3298363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p7"/>
          <p:cNvGrpSpPr/>
          <p:nvPr/>
        </p:nvGrpSpPr>
        <p:grpSpPr>
          <a:xfrm>
            <a:off x="5292791" y="7386850"/>
            <a:ext cx="1336800" cy="1330563"/>
            <a:chOff x="5480579" y="7327888"/>
            <a:chExt cx="1336800" cy="1330563"/>
          </a:xfrm>
        </p:grpSpPr>
        <p:sp>
          <p:nvSpPr>
            <p:cNvPr id="404" name="Google Shape;404;p7"/>
            <p:cNvSpPr txBox="1"/>
            <p:nvPr/>
          </p:nvSpPr>
          <p:spPr>
            <a:xfrm>
              <a:off x="5480579" y="8289150"/>
              <a:ext cx="133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Frontend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5" name="Google Shape;405;p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668353" y="7327888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6" name="Google Shape;406;p7"/>
          <p:cNvGrpSpPr/>
          <p:nvPr/>
        </p:nvGrpSpPr>
        <p:grpSpPr>
          <a:xfrm>
            <a:off x="11755757" y="7386863"/>
            <a:ext cx="1137600" cy="1330546"/>
            <a:chOff x="11755732" y="7327900"/>
            <a:chExt cx="1137600" cy="1330546"/>
          </a:xfrm>
        </p:grpSpPr>
        <p:sp>
          <p:nvSpPr>
            <p:cNvPr id="407" name="Google Shape;407;p7"/>
            <p:cNvSpPr txBox="1"/>
            <p:nvPr/>
          </p:nvSpPr>
          <p:spPr>
            <a:xfrm>
              <a:off x="11755732" y="8289146"/>
              <a:ext cx="1137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FFFFFF"/>
                  </a:solidFill>
                </a:rPr>
                <a:t>Backend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8" name="Google Shape;408;p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1843906" y="7327900"/>
              <a:ext cx="961251" cy="96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9" name="Google Shape;409;p7"/>
          <p:cNvGrpSpPr/>
          <p:nvPr/>
        </p:nvGrpSpPr>
        <p:grpSpPr>
          <a:xfrm>
            <a:off x="7648337" y="5051863"/>
            <a:ext cx="2952900" cy="1931595"/>
            <a:chOff x="7648337" y="4823200"/>
            <a:chExt cx="2952900" cy="1931595"/>
          </a:xfrm>
        </p:grpSpPr>
        <p:sp>
          <p:nvSpPr>
            <p:cNvPr id="410" name="Google Shape;410;p7"/>
            <p:cNvSpPr txBox="1"/>
            <p:nvPr/>
          </p:nvSpPr>
          <p:spPr>
            <a:xfrm>
              <a:off x="7648337" y="6262195"/>
              <a:ext cx="2952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rgbClr val="2285F6"/>
                  </a:solidFill>
                </a:rPr>
                <a:t>PROJECT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1" name="Google Shape;411;p7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423350" y="4823200"/>
              <a:ext cx="1439000" cy="143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f45852b9e_0_55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0f45852b9e_0_55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기획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10f45852b9e_0_55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g10f45852b9e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700" y="2487275"/>
            <a:ext cx="5176223" cy="34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0f45852b9e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274" y="6358476"/>
            <a:ext cx="5176223" cy="343987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10f45852b9e_0_55"/>
          <p:cNvSpPr txBox="1"/>
          <p:nvPr/>
        </p:nvSpPr>
        <p:spPr>
          <a:xfrm>
            <a:off x="1033698" y="5981275"/>
            <a:ext cx="5176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&lt;주제 선정 및 역할 분담&gt;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g10f45852b9e_0_55"/>
          <p:cNvSpPr txBox="1"/>
          <p:nvPr/>
        </p:nvSpPr>
        <p:spPr>
          <a:xfrm>
            <a:off x="961898" y="9852450"/>
            <a:ext cx="5176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&lt;요구사항 정의&gt;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0f45852b9e_0_55"/>
          <p:cNvSpPr txBox="1"/>
          <p:nvPr/>
        </p:nvSpPr>
        <p:spPr>
          <a:xfrm>
            <a:off x="6567675" y="8549275"/>
            <a:ext cx="10585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&lt;일정 계획&gt;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g10f45852b9e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530" y="2540840"/>
            <a:ext cx="10635494" cy="600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f45852b9e_0_389"/>
          <p:cNvSpPr/>
          <p:nvPr/>
        </p:nvSpPr>
        <p:spPr>
          <a:xfrm>
            <a:off x="2256650" y="6083725"/>
            <a:ext cx="1504200" cy="20208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0f45852b9e_0_389"/>
          <p:cNvSpPr/>
          <p:nvPr/>
        </p:nvSpPr>
        <p:spPr>
          <a:xfrm>
            <a:off x="2256650" y="2659050"/>
            <a:ext cx="1504200" cy="34248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10f45852b9e_0_389"/>
          <p:cNvSpPr txBox="1"/>
          <p:nvPr/>
        </p:nvSpPr>
        <p:spPr>
          <a:xfrm>
            <a:off x="961905" y="865365"/>
            <a:ext cx="6385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0060CD"/>
                </a:solidFill>
              </a:rPr>
              <a:t>03. 프로젝트 절차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g10f45852b9e_0_389"/>
          <p:cNvSpPr txBox="1"/>
          <p:nvPr/>
        </p:nvSpPr>
        <p:spPr>
          <a:xfrm>
            <a:off x="961905" y="1820558"/>
            <a:ext cx="6301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888888"/>
                </a:solidFill>
              </a:rPr>
              <a:t>데이터분석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g10f45852b9e_0_389"/>
          <p:cNvPicPr preferRelativeResize="0"/>
          <p:nvPr/>
        </p:nvPicPr>
        <p:blipFill rotWithShape="1">
          <a:blip r:embed="rId3">
            <a:alphaModFix/>
          </a:blip>
          <a:srcRect r="55389"/>
          <a:stretch/>
        </p:blipFill>
        <p:spPr>
          <a:xfrm>
            <a:off x="1033699" y="2487275"/>
            <a:ext cx="2471399" cy="561724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0f45852b9e_0_389"/>
          <p:cNvSpPr txBox="1"/>
          <p:nvPr/>
        </p:nvSpPr>
        <p:spPr>
          <a:xfrm>
            <a:off x="404900" y="8104400"/>
            <a:ext cx="372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&lt;부산광역시 구군별 데이터&gt;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10f45852b9e_0_389"/>
          <p:cNvSpPr txBox="1"/>
          <p:nvPr/>
        </p:nvSpPr>
        <p:spPr>
          <a:xfrm>
            <a:off x="3760850" y="4094400"/>
            <a:ext cx="126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기존 21개</a:t>
            </a:r>
            <a:endParaRPr sz="15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데이터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0f45852b9e_0_389"/>
          <p:cNvSpPr txBox="1"/>
          <p:nvPr/>
        </p:nvSpPr>
        <p:spPr>
          <a:xfrm>
            <a:off x="3760850" y="6817075"/>
            <a:ext cx="126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새로운 13개</a:t>
            </a:r>
            <a:endParaRPr sz="15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</a:rPr>
              <a:t>데이터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g10f45852b9e_0_389"/>
          <p:cNvSpPr/>
          <p:nvPr/>
        </p:nvSpPr>
        <p:spPr>
          <a:xfrm>
            <a:off x="8061350" y="4821150"/>
            <a:ext cx="980100" cy="64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8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8" name="Google Shape;438;g10f45852b9e_0_389"/>
          <p:cNvPicPr preferRelativeResize="0"/>
          <p:nvPr/>
        </p:nvPicPr>
        <p:blipFill rotWithShape="1">
          <a:blip r:embed="rId4">
            <a:alphaModFix/>
          </a:blip>
          <a:srcRect l="27097" t="12749" r="25144" b="14016"/>
          <a:stretch/>
        </p:blipFill>
        <p:spPr>
          <a:xfrm>
            <a:off x="9418150" y="2430400"/>
            <a:ext cx="2891400" cy="25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0f45852b9e_0_389"/>
          <p:cNvPicPr preferRelativeResize="0"/>
          <p:nvPr/>
        </p:nvPicPr>
        <p:blipFill rotWithShape="1">
          <a:blip r:embed="rId5">
            <a:alphaModFix/>
          </a:blip>
          <a:srcRect l="4645" t="9658" r="7704" b="3799"/>
          <a:stretch/>
        </p:blipFill>
        <p:spPr>
          <a:xfrm>
            <a:off x="12466350" y="2430400"/>
            <a:ext cx="4490950" cy="25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10f45852b9e_0_389"/>
          <p:cNvPicPr preferRelativeResize="0"/>
          <p:nvPr/>
        </p:nvPicPr>
        <p:blipFill rotWithShape="1">
          <a:blip r:embed="rId6">
            <a:alphaModFix/>
          </a:blip>
          <a:srcRect l="2231" t="7407" r="11931"/>
          <a:stretch/>
        </p:blipFill>
        <p:spPr>
          <a:xfrm>
            <a:off x="9418150" y="5519375"/>
            <a:ext cx="2891400" cy="22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0f45852b9e_0_389"/>
          <p:cNvSpPr txBox="1"/>
          <p:nvPr/>
        </p:nvSpPr>
        <p:spPr>
          <a:xfrm>
            <a:off x="9418150" y="7816150"/>
            <a:ext cx="2891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&lt;변수간 상관계수&gt;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10f45852b9e_0_389"/>
          <p:cNvSpPr txBox="1"/>
          <p:nvPr/>
        </p:nvSpPr>
        <p:spPr>
          <a:xfrm>
            <a:off x="9418150" y="4981950"/>
            <a:ext cx="2891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&lt;구군별 면적(km²)&gt;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10f45852b9e_0_389"/>
          <p:cNvSpPr txBox="1"/>
          <p:nvPr/>
        </p:nvSpPr>
        <p:spPr>
          <a:xfrm>
            <a:off x="12466350" y="4981950"/>
            <a:ext cx="449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&lt;구군별 범죄발생 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10f45852b9e_0_389"/>
          <p:cNvSpPr txBox="1"/>
          <p:nvPr/>
        </p:nvSpPr>
        <p:spPr>
          <a:xfrm>
            <a:off x="12466350" y="8139250"/>
            <a:ext cx="4491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&lt;강력범죄율 · 가로등 대비 인구 수&gt;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g10f45852b9e_0_389"/>
          <p:cNvPicPr preferRelativeResize="0"/>
          <p:nvPr/>
        </p:nvPicPr>
        <p:blipFill rotWithShape="1">
          <a:blip r:embed="rId7">
            <a:alphaModFix/>
          </a:blip>
          <a:srcRect l="6682" t="8450" r="7199" b="5230"/>
          <a:stretch/>
        </p:blipFill>
        <p:spPr>
          <a:xfrm>
            <a:off x="12466350" y="5542825"/>
            <a:ext cx="4490950" cy="257245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0f45852b9e_0_389"/>
          <p:cNvSpPr/>
          <p:nvPr/>
        </p:nvSpPr>
        <p:spPr>
          <a:xfrm>
            <a:off x="4462250" y="4821150"/>
            <a:ext cx="980100" cy="64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285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" name="Google Shape;447;g10f45852b9e_0_3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7150" y="2487283"/>
            <a:ext cx="2161800" cy="619422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0f45852b9e_0_389"/>
          <p:cNvSpPr txBox="1"/>
          <p:nvPr/>
        </p:nvSpPr>
        <p:spPr>
          <a:xfrm>
            <a:off x="5747150" y="8681500"/>
            <a:ext cx="2161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&lt;특성별 변수 구분&gt;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10f45852b9e_0_389"/>
          <p:cNvSpPr txBox="1"/>
          <p:nvPr/>
        </p:nvSpPr>
        <p:spPr>
          <a:xfrm>
            <a:off x="14175079" y="366827"/>
            <a:ext cx="345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888888"/>
                </a:solidFill>
              </a:rPr>
              <a:t>프로젝트 절차 - 업무별 상세 수행</a:t>
            </a:r>
            <a:endParaRPr sz="18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1213</Words>
  <Application>Microsoft Office PowerPoint</Application>
  <PresentationFormat>사용자 지정</PresentationFormat>
  <Paragraphs>278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Nam Yeji</cp:lastModifiedBy>
  <cp:revision>9</cp:revision>
  <dcterms:created xsi:type="dcterms:W3CDTF">2022-01-21T09:09:48Z</dcterms:created>
  <dcterms:modified xsi:type="dcterms:W3CDTF">2022-01-26T07:40:59Z</dcterms:modified>
</cp:coreProperties>
</file>